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  <a:srgbClr val="055335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6EEB-EA41-4F04-ABCC-A106955FC949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C826F-A3C9-49FB-994D-411CB8CAE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342DA-C672-4ED3-B245-C282722D1016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06562" name="Rectangle 2"/>
          <p:cNvSpPr>
            <a:spLocks noChangeArrowheads="1"/>
          </p:cNvSpPr>
          <p:nvPr/>
        </p:nvSpPr>
        <p:spPr bwMode="auto">
          <a:xfrm>
            <a:off x="3885903" y="0"/>
            <a:ext cx="2972097" cy="458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85903" y="8685893"/>
            <a:ext cx="2972097" cy="458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08" tIns="43576" rIns="88708" bIns="43576" anchor="b"/>
          <a:lstStyle/>
          <a:p>
            <a:pPr algn="r" defTabSz="896465"/>
            <a:r>
              <a:rPr lang="en-US" altLang="en-US" sz="1100" dirty="0"/>
              <a:t>4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0" y="8685893"/>
            <a:ext cx="2972098" cy="458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706565" name="Rectangle 5"/>
          <p:cNvSpPr>
            <a:spLocks noChangeArrowheads="1"/>
          </p:cNvSpPr>
          <p:nvPr/>
        </p:nvSpPr>
        <p:spPr bwMode="auto">
          <a:xfrm>
            <a:off x="0" y="0"/>
            <a:ext cx="2972098" cy="458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6493" tIns="43247" rIns="86493" bIns="43247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63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2150"/>
            <a:ext cx="6073775" cy="3417888"/>
          </a:xfrm>
          <a:ln w="12700" cap="flat"/>
        </p:spPr>
      </p:sp>
      <p:sp>
        <p:nvSpPr>
          <p:cNvPr id="163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</p:spPr>
        <p:txBody>
          <a:bodyPr lIns="88708" tIns="43576" rIns="88708" bIns="43576"/>
          <a:lstStyle/>
          <a:p>
            <a:endParaRPr lang="fa-IR" altLang="en-US" smtClean="0"/>
          </a:p>
        </p:txBody>
      </p:sp>
    </p:spTree>
    <p:extLst>
      <p:ext uri="{BB962C8B-B14F-4D97-AF65-F5344CB8AC3E}">
        <p14:creationId xmlns:p14="http://schemas.microsoft.com/office/powerpoint/2010/main" val="1765366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9081B-0224-41F3-87FB-8FF641995C12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altLang="en-US" smtClean="0"/>
          </a:p>
        </p:txBody>
      </p:sp>
    </p:spTree>
    <p:extLst>
      <p:ext uri="{BB962C8B-B14F-4D97-AF65-F5344CB8AC3E}">
        <p14:creationId xmlns:p14="http://schemas.microsoft.com/office/powerpoint/2010/main" val="168507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337129"/>
            <a:ext cx="9144000" cy="1068587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C00000"/>
                </a:solidFill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نام ماژول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784047" y="2460985"/>
            <a:ext cx="8825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a-IR" sz="4400" dirty="0" smtClean="0">
              <a:solidFill>
                <a:schemeClr val="accent6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دوره آموزشی </a:t>
            </a:r>
            <a:r>
              <a:rPr lang="fa-IR" sz="4400" baseline="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مدیران پرستاری </a:t>
            </a:r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4400" dirty="0" smtClean="0">
                <a:solidFill>
                  <a:schemeClr val="accent6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دانشگاه های علوم پزشکی کشور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16200000">
            <a:off x="-3082584" y="3076167"/>
            <a:ext cx="6850971" cy="68580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5400000">
            <a:off x="8453870" y="3082585"/>
            <a:ext cx="6850971" cy="685802"/>
          </a:xfrm>
          <a:prstGeom prst="rect">
            <a:avLst/>
          </a:prstGeom>
        </p:spPr>
      </p:pic>
      <p:grpSp>
        <p:nvGrpSpPr>
          <p:cNvPr id="30" name="Group 29"/>
          <p:cNvGrpSpPr/>
          <p:nvPr userDrawn="1"/>
        </p:nvGrpSpPr>
        <p:grpSpPr>
          <a:xfrm>
            <a:off x="955730" y="255494"/>
            <a:ext cx="10663446" cy="2205491"/>
            <a:chOff x="955730" y="255494"/>
            <a:chExt cx="10663446" cy="2205491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8828911" y="363071"/>
              <a:ext cx="2790265" cy="1944608"/>
              <a:chOff x="4451276" y="7031"/>
              <a:chExt cx="2926976" cy="2144002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44356" y="7031"/>
                <a:ext cx="1340819" cy="1411424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 userDrawn="1"/>
            </p:nvSpPr>
            <p:spPr>
              <a:xfrm>
                <a:off x="4451276" y="1504702"/>
                <a:ext cx="29269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dirty="0" smtClean="0">
                    <a:solidFill>
                      <a:schemeClr val="accent6">
                        <a:lumMod val="50000"/>
                      </a:schemeClr>
                    </a:solidFill>
                    <a:latin typeface="IranNastaliq" panose="02020505000000020003" pitchFamily="18" charset="0"/>
                    <a:cs typeface="IranNastaliq" panose="02020505000000020003" pitchFamily="18" charset="0"/>
                  </a:rPr>
                  <a:t>موسسه عالی توسعه و تربیت </a:t>
                </a:r>
              </a:p>
              <a:p>
                <a:pPr algn="ctr"/>
                <a:r>
                  <a:rPr lang="fa-IR" dirty="0" smtClean="0">
                    <a:solidFill>
                      <a:schemeClr val="accent6">
                        <a:lumMod val="50000"/>
                      </a:schemeClr>
                    </a:solidFill>
                    <a:latin typeface="IranNastaliq" panose="02020505000000020003" pitchFamily="18" charset="0"/>
                    <a:cs typeface="IranNastaliq" panose="02020505000000020003" pitchFamily="18" charset="0"/>
                  </a:rPr>
                  <a:t>مدیران نظام سلامت ایران</a:t>
                </a:r>
                <a:endParaRPr lang="en-US" dirty="0">
                  <a:solidFill>
                    <a:schemeClr val="accent6">
                      <a:lumMod val="50000"/>
                    </a:schemeClr>
                  </a:solidFill>
                  <a:latin typeface="IranNastaliq" panose="02020505000000020003" pitchFamily="18" charset="0"/>
                  <a:cs typeface="IranNastaliq" panose="02020505000000020003" pitchFamily="18" charset="0"/>
                </a:endParaRPr>
              </a:p>
            </p:txBody>
          </p:sp>
        </p:grpSp>
        <p:grpSp>
          <p:nvGrpSpPr>
            <p:cNvPr id="25" name="Group 24"/>
            <p:cNvGrpSpPr/>
            <p:nvPr userDrawn="1"/>
          </p:nvGrpSpPr>
          <p:grpSpPr>
            <a:xfrm>
              <a:off x="955730" y="363071"/>
              <a:ext cx="1983437" cy="1668321"/>
              <a:chOff x="7355541" y="26729"/>
              <a:chExt cx="2958353" cy="2723608"/>
            </a:xfrm>
          </p:grpSpPr>
          <p:pic>
            <p:nvPicPr>
              <p:cNvPr id="23" name="Picture 22"/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84793" y="26729"/>
                <a:ext cx="2198382" cy="2103120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 userDrawn="1"/>
            </p:nvSpPr>
            <p:spPr>
              <a:xfrm>
                <a:off x="7355541" y="2104006"/>
                <a:ext cx="29583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5A9C"/>
                    </a:solidFill>
                    <a:latin typeface="Arial Black" panose="020B0A04020102020204" pitchFamily="34" charset="0"/>
                  </a:rPr>
                  <a:t>World Health Organization</a:t>
                </a:r>
                <a:endParaRPr lang="en-US" dirty="0">
                  <a:solidFill>
                    <a:srgbClr val="005A9C"/>
                  </a:solidFill>
                  <a:latin typeface="Arial Black" panose="020B0A0402010202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 userDrawn="1"/>
          </p:nvGrpSpPr>
          <p:grpSpPr>
            <a:xfrm>
              <a:off x="4848515" y="363071"/>
              <a:ext cx="2538308" cy="1942535"/>
              <a:chOff x="4399259" y="510342"/>
              <a:chExt cx="2538308" cy="1942535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7486" y="510342"/>
                <a:ext cx="1301855" cy="1280160"/>
              </a:xfrm>
              <a:prstGeom prst="rect">
                <a:avLst/>
              </a:prstGeom>
            </p:spPr>
          </p:pic>
          <p:sp>
            <p:nvSpPr>
              <p:cNvPr id="27" name="TextBox 26"/>
              <p:cNvSpPr txBox="1"/>
              <p:nvPr userDrawn="1"/>
            </p:nvSpPr>
            <p:spPr>
              <a:xfrm>
                <a:off x="4399259" y="1806546"/>
                <a:ext cx="25383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جمهوری</a:t>
                </a:r>
                <a:r>
                  <a:rPr lang="fa-IR" baseline="0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 اسلامی ایران</a:t>
                </a:r>
              </a:p>
              <a:p>
                <a:pPr algn="ctr"/>
                <a:r>
                  <a:rPr lang="fa-IR" baseline="0" dirty="0" smtClean="0">
                    <a:latin typeface="IranNastaliq" panose="02020505000000020003" pitchFamily="18" charset="0"/>
                    <a:cs typeface="IranNastaliq" panose="02020505000000020003" pitchFamily="18" charset="0"/>
                  </a:rPr>
                  <a:t>وزارت بهداشت، درمان و آموزش پزشکی</a:t>
                </a:r>
                <a:endParaRPr lang="en-US" dirty="0">
                  <a:latin typeface="IranNastaliq" panose="02020505000000020003" pitchFamily="18" charset="0"/>
                  <a:cs typeface="IranNastaliq" panose="02020505000000020003" pitchFamily="18" charset="0"/>
                </a:endParaRPr>
              </a:p>
            </p:txBody>
          </p:sp>
        </p:grpSp>
        <p:sp>
          <p:nvSpPr>
            <p:cNvPr id="29" name="Rounded Rectangle 28"/>
            <p:cNvSpPr/>
            <p:nvPr userDrawn="1"/>
          </p:nvSpPr>
          <p:spPr>
            <a:xfrm>
              <a:off x="1008529" y="255494"/>
              <a:ext cx="10233211" cy="2205491"/>
            </a:xfrm>
            <a:prstGeom prst="roundRect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553075"/>
            <a:ext cx="9085800" cy="559951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accent1">
                    <a:lumMod val="50000"/>
                  </a:schemeClr>
                </a:solidFill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نام تسهیلگر: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537447" y="6145680"/>
            <a:ext cx="9085800" cy="388938"/>
          </a:xfrm>
        </p:spPr>
        <p:txBody>
          <a:bodyPr>
            <a:noAutofit/>
          </a:bodyPr>
          <a:lstStyle>
            <a:lvl1pPr marL="0" indent="0" algn="r" rtl="1">
              <a:buNone/>
              <a:defRPr lang="en-US" sz="2800" kern="120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B Titr" panose="00000700000000000000" pitchFamily="2" charset="-78"/>
              </a:defRPr>
            </a:lvl1pPr>
          </a:lstStyle>
          <a:p>
            <a:pPr lvl="0"/>
            <a:r>
              <a:rPr lang="fa-IR" dirty="0" smtClean="0"/>
              <a:t>پست الکترونیک: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D619-02A8-4370-BBD1-D0C2F0D336B6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73AA-541E-43C5-BF36-CD625ED75F9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52622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35937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13185" y="6450014"/>
            <a:ext cx="3862916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 bwMode="auto">
          <a:xfrm>
            <a:off x="143933" y="6454776"/>
            <a:ext cx="148166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957263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D7F37F74-05E2-4DA8-89A8-0CBB3F607055}" type="slidenum">
              <a:rPr lang="en-US" sz="1300" smtClean="0"/>
              <a:pPr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78808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D2CD620-0868-477E-A9AD-D873410A8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05435" y="309470"/>
            <a:ext cx="10515600" cy="890387"/>
          </a:xfrm>
        </p:spPr>
        <p:txBody>
          <a:bodyPr/>
          <a:lstStyle>
            <a:lvl1pPr algn="ctr">
              <a:defRPr>
                <a:solidFill>
                  <a:srgbClr val="C00000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11971"/>
            <a:ext cx="10515600" cy="4485846"/>
          </a:xfrm>
        </p:spPr>
        <p:txBody>
          <a:bodyPr/>
          <a:lstStyle>
            <a:lvl1pPr marL="0" indent="0" algn="r" rtl="1">
              <a:buFontTx/>
              <a:buNone/>
              <a:defRPr b="1">
                <a:solidFill>
                  <a:srgbClr val="002060"/>
                </a:solidFill>
                <a:cs typeface="B Nazanin" panose="00000400000000000000" pitchFamily="2" charset="-78"/>
              </a:defRPr>
            </a:lvl1pPr>
          </a:lstStyle>
          <a:p>
            <a:pPr lvl="0"/>
            <a:r>
              <a:rPr lang="fa-IR" dirty="0" smtClean="0"/>
              <a:t>متن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D72B-2E2C-4D5C-AFB1-7EDB154D719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F73E891-6590-4E2D-BEC2-17A47330E6E5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8976E8-EF74-4D2A-AC82-8E8D5DC14F8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 rot="10800000">
            <a:off x="-4" y="6016335"/>
            <a:ext cx="12191999" cy="8416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61493" r="8206"/>
          <a:stretch/>
        </p:blipFill>
        <p:spPr>
          <a:xfrm>
            <a:off x="0" y="0"/>
            <a:ext cx="12192000" cy="37670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05435" y="29467"/>
            <a:ext cx="10515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Healthcare Leadership and Management-2019</a:t>
            </a:r>
            <a:endParaRPr lang="en-US" sz="1200" spc="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204594" y="6264279"/>
            <a:ext cx="1782808" cy="549265"/>
            <a:chOff x="4780292" y="1769363"/>
            <a:chExt cx="2332558" cy="73152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441" y="1789109"/>
              <a:ext cx="657409" cy="69202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0292" y="1769363"/>
              <a:ext cx="836948" cy="73152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831" y="1815083"/>
              <a:ext cx="650927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29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A9E0-6A91-4699-BEA9-9203BBA61ED0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F89CF-F4D8-4585-9240-FB040E9CBC44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793C-AA9F-4310-A927-4661549956C0}" type="datetime1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2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cs typeface="B Titr" panose="00000700000000000000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8DBC4-F9AE-4C91-B81A-D849B07B517B}" type="datetime1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CBA4-0FD8-4E79-9B32-64561AC33D97}" type="datetime1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4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A0A5-3A65-4834-952B-2529105AF8F0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1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55C5-B89A-4CB0-A9BD-ACC261223680}" type="datetime1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976E8-EF74-4D2A-AC82-8E8D5DC14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0EDF-C32A-417A-91DD-F045734A8FF1}" type="datetime1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728" y="5409625"/>
            <a:ext cx="434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  <a:cs typeface="B Titr" panose="00000700000000000000" pitchFamily="2" charset="-78"/>
              </a:defRPr>
            </a:lvl1pPr>
          </a:lstStyle>
          <a:p>
            <a:fld id="{8D8976E8-EF74-4D2A-AC82-8E8D5DC14F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  <p:sldLayoutId id="214748366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>
                <a:ln>
                  <a:solidFill>
                    <a:srgbClr val="002060"/>
                  </a:solidFill>
                </a:ln>
              </a:rPr>
              <a:t>انگیزش و سبک های رهبری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a-IR" dirty="0" smtClean="0"/>
              <a:t>دکتر .........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7025" y="5410200"/>
            <a:ext cx="434975" cy="365125"/>
          </a:xfrm>
        </p:spPr>
        <p:txBody>
          <a:bodyPr/>
          <a:lstStyle/>
          <a:p>
            <a:fld id="{8D8976E8-EF74-4D2A-AC82-8E8D5DC14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7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50543" y="726221"/>
            <a:ext cx="10363200" cy="919699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fa-IR" sz="4000" dirty="0" smtClean="0">
                <a:cs typeface="B Titr" pitchFamily="2" charset="-78"/>
              </a:rPr>
              <a:t>نظریه انگیزشی مک کللند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</p:spPr>
        <p:txBody>
          <a:bodyPr/>
          <a:lstStyle/>
          <a:p>
            <a:fld id="{849230A8-01AC-4CC6-A069-9A0863E0F828}" type="slidenum">
              <a:rPr lang="en-US" smtClean="0">
                <a:solidFill>
                  <a:srgbClr val="000066"/>
                </a:solidFill>
              </a:rPr>
              <a:pPr/>
              <a:t>10</a:t>
            </a:fld>
            <a:endParaRPr lang="en-US">
              <a:solidFill>
                <a:srgbClr val="000066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7129" y="2455842"/>
            <a:ext cx="9170895" cy="364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35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43933" y="6266518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56AA471B-6DF3-4131-99D4-2C03C29F62FB}" type="slidenum">
              <a:rPr lang="en-GB" altLang="en-US" sz="1800">
                <a:cs typeface="B Nazanin" pitchFamily="2" charset="-78"/>
              </a:rPr>
              <a:pPr/>
              <a:t>11</a:t>
            </a:fld>
            <a:endParaRPr lang="en-GB" altLang="en-US" sz="1800">
              <a:cs typeface="B Nazanin" pitchFamily="2" charset="-78"/>
            </a:endParaRPr>
          </a:p>
        </p:txBody>
      </p:sp>
      <p:sp>
        <p:nvSpPr>
          <p:cNvPr id="677890" name="AutoShape 2"/>
          <p:cNvSpPr>
            <a:spLocks noChangeArrowheads="1"/>
          </p:cNvSpPr>
          <p:nvPr/>
        </p:nvSpPr>
        <p:spPr bwMode="auto">
          <a:xfrm>
            <a:off x="5791200" y="878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ماهیت کار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1" name="AutoShape 3"/>
          <p:cNvSpPr>
            <a:spLocks noChangeArrowheads="1"/>
          </p:cNvSpPr>
          <p:nvPr/>
        </p:nvSpPr>
        <p:spPr bwMode="auto">
          <a:xfrm>
            <a:off x="5791200" y="1259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مسئولیت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2" name="AutoShape 4"/>
          <p:cNvSpPr>
            <a:spLocks noChangeArrowheads="1"/>
          </p:cNvSpPr>
          <p:nvPr/>
        </p:nvSpPr>
        <p:spPr bwMode="auto">
          <a:xfrm>
            <a:off x="5791200" y="1640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پیشرفت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3" name="AutoShape 5"/>
          <p:cNvSpPr>
            <a:spLocks noChangeArrowheads="1"/>
          </p:cNvSpPr>
          <p:nvPr/>
        </p:nvSpPr>
        <p:spPr bwMode="auto">
          <a:xfrm>
            <a:off x="5791200" y="2021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موفقیت کاری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4" name="AutoShape 6"/>
          <p:cNvSpPr>
            <a:spLocks noChangeArrowheads="1"/>
          </p:cNvSpPr>
          <p:nvPr/>
        </p:nvSpPr>
        <p:spPr bwMode="auto">
          <a:xfrm>
            <a:off x="5791200" y="2402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قدردانی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5" name="AutoShape 7"/>
          <p:cNvSpPr>
            <a:spLocks noChangeArrowheads="1"/>
          </p:cNvSpPr>
          <p:nvPr/>
        </p:nvSpPr>
        <p:spPr bwMode="auto">
          <a:xfrm>
            <a:off x="5791200" y="27835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مقام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6" name="AutoShape 8"/>
          <p:cNvSpPr>
            <a:spLocks noChangeArrowheads="1"/>
          </p:cNvSpPr>
          <p:nvPr/>
        </p:nvSpPr>
        <p:spPr bwMode="auto">
          <a:xfrm>
            <a:off x="5791200" y="3316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روابط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7" name="AutoShape 9"/>
          <p:cNvSpPr>
            <a:spLocks noChangeArrowheads="1"/>
          </p:cNvSpPr>
          <p:nvPr/>
        </p:nvSpPr>
        <p:spPr bwMode="auto">
          <a:xfrm>
            <a:off x="5791200" y="3697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خط مشی های سازمان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8" name="AutoShape 10"/>
          <p:cNvSpPr>
            <a:spLocks noChangeArrowheads="1"/>
          </p:cNvSpPr>
          <p:nvPr/>
        </p:nvSpPr>
        <p:spPr bwMode="auto">
          <a:xfrm>
            <a:off x="5791200" y="4078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کیفیت سرپرستی فنی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899" name="AutoShape 11"/>
          <p:cNvSpPr>
            <a:spLocks noChangeArrowheads="1"/>
          </p:cNvSpPr>
          <p:nvPr/>
        </p:nvSpPr>
        <p:spPr bwMode="auto">
          <a:xfrm>
            <a:off x="5791200" y="4459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امنیت شغلی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0" name="AutoShape 12"/>
          <p:cNvSpPr>
            <a:spLocks noChangeArrowheads="1"/>
          </p:cNvSpPr>
          <p:nvPr/>
        </p:nvSpPr>
        <p:spPr bwMode="auto">
          <a:xfrm>
            <a:off x="5791200" y="4840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امنیت شغلی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1" name="AutoShape 13"/>
          <p:cNvSpPr>
            <a:spLocks noChangeArrowheads="1"/>
          </p:cNvSpPr>
          <p:nvPr/>
        </p:nvSpPr>
        <p:spPr bwMode="auto">
          <a:xfrm>
            <a:off x="5791200" y="5221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شرایط کار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2" name="AutoShape 14"/>
          <p:cNvSpPr>
            <a:spLocks noChangeArrowheads="1"/>
          </p:cNvSpPr>
          <p:nvPr/>
        </p:nvSpPr>
        <p:spPr bwMode="auto">
          <a:xfrm>
            <a:off x="5791200" y="5602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حقوق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3" name="AutoShape 15"/>
          <p:cNvSpPr>
            <a:spLocks noChangeArrowheads="1"/>
          </p:cNvSpPr>
          <p:nvPr/>
        </p:nvSpPr>
        <p:spPr bwMode="auto">
          <a:xfrm>
            <a:off x="5791200" y="5983942"/>
            <a:ext cx="3048000" cy="304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زندگی شخصی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4" name="AutoShape 16"/>
          <p:cNvSpPr>
            <a:spLocks noChangeArrowheads="1"/>
          </p:cNvSpPr>
          <p:nvPr/>
        </p:nvSpPr>
        <p:spPr bwMode="auto">
          <a:xfrm>
            <a:off x="4165600" y="878542"/>
            <a:ext cx="914400" cy="2286000"/>
          </a:xfrm>
          <a:prstGeom prst="flowChartAlternateProcess">
            <a:avLst/>
          </a:prstGeom>
          <a:gradFill rotWithShape="1">
            <a:gsLst>
              <a:gs pos="0">
                <a:srgbClr val="477618"/>
              </a:gs>
              <a:gs pos="50000">
                <a:srgbClr val="99FF33"/>
              </a:gs>
              <a:gs pos="100000">
                <a:srgbClr val="47761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b="1" dirty="0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انگیزش</a:t>
            </a:r>
            <a:endParaRPr lang="en-US" altLang="en-US" b="1" dirty="0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5" name="AutoShape 17"/>
          <p:cNvSpPr>
            <a:spLocks noChangeArrowheads="1"/>
          </p:cNvSpPr>
          <p:nvPr/>
        </p:nvSpPr>
        <p:spPr bwMode="auto">
          <a:xfrm>
            <a:off x="4165600" y="3316942"/>
            <a:ext cx="914400" cy="2971800"/>
          </a:xfrm>
          <a:prstGeom prst="flowChartAlternateProcess">
            <a:avLst/>
          </a:prstGeom>
          <a:gradFill rotWithShape="1">
            <a:gsLst>
              <a:gs pos="0">
                <a:srgbClr val="5E765E"/>
              </a:gs>
              <a:gs pos="5000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بقاء</a:t>
            </a:r>
            <a:endParaRPr lang="en-US" altLang="en-US" sz="2800" b="1">
              <a:solidFill>
                <a:srgbClr val="CC33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06" name="AutoShape 18"/>
          <p:cNvSpPr>
            <a:spLocks noChangeArrowheads="1"/>
          </p:cNvSpPr>
          <p:nvPr/>
        </p:nvSpPr>
        <p:spPr bwMode="auto">
          <a:xfrm>
            <a:off x="363069" y="5145742"/>
            <a:ext cx="2729753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Physiological </a:t>
            </a:r>
          </a:p>
        </p:txBody>
      </p:sp>
      <p:sp>
        <p:nvSpPr>
          <p:cNvPr id="677907" name="AutoShape 19"/>
          <p:cNvSpPr>
            <a:spLocks noChangeArrowheads="1"/>
          </p:cNvSpPr>
          <p:nvPr/>
        </p:nvSpPr>
        <p:spPr bwMode="auto">
          <a:xfrm>
            <a:off x="470647" y="3545542"/>
            <a:ext cx="2447366" cy="1524000"/>
          </a:xfrm>
          <a:prstGeom prst="flowChartAlternateProcess">
            <a:avLst/>
          </a:prstGeo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Safty</a:t>
            </a:r>
            <a:r>
              <a:rPr lang="en-US" altLang="en-US" sz="2800" b="1" dirty="0">
                <a:solidFill>
                  <a:srgbClr val="CC3300"/>
                </a:solidFill>
                <a:latin typeface="Arial" charset="0"/>
                <a:cs typeface="B Nazanin" pitchFamily="2" charset="-78"/>
              </a:rPr>
              <a:t> / Security</a:t>
            </a:r>
          </a:p>
        </p:txBody>
      </p:sp>
      <p:sp>
        <p:nvSpPr>
          <p:cNvPr id="677908" name="AutoShape 20"/>
          <p:cNvSpPr>
            <a:spLocks noChangeArrowheads="1"/>
          </p:cNvSpPr>
          <p:nvPr/>
        </p:nvSpPr>
        <p:spPr bwMode="auto">
          <a:xfrm>
            <a:off x="663388" y="2554942"/>
            <a:ext cx="2032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social</a:t>
            </a:r>
          </a:p>
        </p:txBody>
      </p:sp>
      <p:sp>
        <p:nvSpPr>
          <p:cNvPr id="677909" name="AutoShape 21"/>
          <p:cNvSpPr>
            <a:spLocks noChangeArrowheads="1"/>
          </p:cNvSpPr>
          <p:nvPr/>
        </p:nvSpPr>
        <p:spPr bwMode="auto">
          <a:xfrm>
            <a:off x="866588" y="1640542"/>
            <a:ext cx="1625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Esteem</a:t>
            </a:r>
          </a:p>
        </p:txBody>
      </p:sp>
      <p:sp>
        <p:nvSpPr>
          <p:cNvPr id="677910" name="AutoShape 22"/>
          <p:cNvSpPr>
            <a:spLocks noChangeArrowheads="1"/>
          </p:cNvSpPr>
          <p:nvPr/>
        </p:nvSpPr>
        <p:spPr bwMode="auto">
          <a:xfrm>
            <a:off x="968187" y="726142"/>
            <a:ext cx="1385047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b="1" dirty="0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Self</a:t>
            </a:r>
          </a:p>
          <a:p>
            <a:pPr algn="ctr" eaLnBrk="1" hangingPunct="1"/>
            <a:r>
              <a:rPr lang="en-US" altLang="en-US" sz="1200" b="1" dirty="0">
                <a:solidFill>
                  <a:srgbClr val="0000FF"/>
                </a:solidFill>
                <a:latin typeface="Arial" charset="0"/>
                <a:cs typeface="B Nazanin" pitchFamily="2" charset="-78"/>
              </a:rPr>
              <a:t> </a:t>
            </a:r>
            <a:r>
              <a:rPr lang="en-US" altLang="en-US" b="1" dirty="0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actualization</a:t>
            </a:r>
          </a:p>
        </p:txBody>
      </p:sp>
      <p:sp>
        <p:nvSpPr>
          <p:cNvPr id="677911" name="AutoShape 23"/>
          <p:cNvSpPr>
            <a:spLocks noChangeArrowheads="1"/>
          </p:cNvSpPr>
          <p:nvPr/>
        </p:nvSpPr>
        <p:spPr bwMode="auto">
          <a:xfrm>
            <a:off x="9245600" y="878542"/>
            <a:ext cx="2235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موفقیت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12" name="AutoShape 24"/>
          <p:cNvSpPr>
            <a:spLocks noChangeArrowheads="1"/>
          </p:cNvSpPr>
          <p:nvPr/>
        </p:nvSpPr>
        <p:spPr bwMode="auto">
          <a:xfrm>
            <a:off x="9245600" y="1640542"/>
            <a:ext cx="2235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قدرت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7913" name="AutoShape 25"/>
          <p:cNvSpPr>
            <a:spLocks noChangeArrowheads="1"/>
          </p:cNvSpPr>
          <p:nvPr/>
        </p:nvSpPr>
        <p:spPr bwMode="auto">
          <a:xfrm>
            <a:off x="9245600" y="2478742"/>
            <a:ext cx="2235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50000">
                <a:srgbClr val="477618"/>
              </a:gs>
              <a:gs pos="100000">
                <a:srgbClr val="99FF33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002060"/>
                </a:solidFill>
                <a:latin typeface="Arial" charset="0"/>
                <a:cs typeface="B Nazanin" pitchFamily="2" charset="-78"/>
              </a:rPr>
              <a:t>وابستگی</a:t>
            </a:r>
            <a:endParaRPr lang="en-US" altLang="en-US" sz="2800" b="1">
              <a:solidFill>
                <a:srgbClr val="002060"/>
              </a:solidFill>
              <a:latin typeface="Arial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0288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DA2A5F59-57E5-4097-88AD-E19D5BAD9C1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671144"/>
            <a:ext cx="10363200" cy="5415455"/>
          </a:xfrm>
        </p:spPr>
        <p:txBody>
          <a:bodyPr/>
          <a:lstStyle/>
          <a:p>
            <a:pPr algn="r" rtl="1">
              <a:buNone/>
            </a:pP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  <a:p>
            <a:pPr algn="r" rtl="1"/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</a:rPr>
              <a:t>تئوري انتظار (ويكتور وروم)</a:t>
            </a:r>
            <a:endParaRPr lang="en-US" altLang="en-US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 rtl="1"/>
            <a:endParaRPr lang="fa-IR" altLang="en-US" sz="3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 rtl="1"/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</a:rPr>
              <a:t>تئوري برابري</a:t>
            </a:r>
          </a:p>
          <a:p>
            <a:pPr algn="r" rtl="1"/>
            <a:endParaRPr lang="en-US" altLang="en-US" sz="3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4434" y="488969"/>
            <a:ext cx="10983132" cy="747763"/>
          </a:xfrm>
        </p:spPr>
        <p:txBody>
          <a:bodyPr>
            <a:normAutofit fontScale="90000"/>
          </a:bodyPr>
          <a:lstStyle/>
          <a:p>
            <a:r>
              <a:rPr lang="fa-IR" altLang="en-US" sz="44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ب – تئوري هاي فرايند انگيزش</a:t>
            </a:r>
            <a:r>
              <a:rPr lang="en-US" altLang="en-US" sz="44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en-US" altLang="en-US" sz="44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27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37BCC056-8C4A-4A7B-9E76-0BE8E6D41DEA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90179" name="Line 3"/>
          <p:cNvSpPr>
            <a:spLocks noChangeShapeType="1"/>
          </p:cNvSpPr>
          <p:nvPr/>
        </p:nvSpPr>
        <p:spPr bwMode="auto">
          <a:xfrm flipH="1">
            <a:off x="2946400" y="1219200"/>
            <a:ext cx="0" cy="4648200"/>
          </a:xfrm>
          <a:prstGeom prst="line">
            <a:avLst/>
          </a:pr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90180" name="Line 4"/>
          <p:cNvSpPr>
            <a:spLocks noChangeShapeType="1"/>
          </p:cNvSpPr>
          <p:nvPr/>
        </p:nvSpPr>
        <p:spPr bwMode="auto">
          <a:xfrm flipH="1">
            <a:off x="1016000" y="2667000"/>
            <a:ext cx="8940800" cy="0"/>
          </a:xfrm>
          <a:prstGeom prst="line">
            <a:avLst/>
          </a:prstGeom>
          <a:noFill/>
          <a:ln w="4445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690181" name="AutoShape 5"/>
          <p:cNvSpPr>
            <a:spLocks noChangeArrowheads="1"/>
          </p:cNvSpPr>
          <p:nvPr/>
        </p:nvSpPr>
        <p:spPr bwMode="auto">
          <a:xfrm>
            <a:off x="3489279" y="3155422"/>
            <a:ext cx="6227379" cy="2317531"/>
          </a:xfrm>
          <a:prstGeom prst="bevel">
            <a:avLst>
              <a:gd name="adj" fmla="val 125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1">
              <a:schemeClr val="bg2"/>
            </a:prstShdw>
          </a:effectLst>
        </p:spPr>
        <p:txBody>
          <a:bodyPr wrap="none" anchor="ctr"/>
          <a:lstStyle/>
          <a:p>
            <a:pPr algn="ctr" rtl="1" eaLnBrk="1" hangingPunct="1"/>
            <a:r>
              <a:rPr kumimoji="1" lang="fa-IR" altLang="en-US" sz="4000" dirty="0" smtClean="0">
                <a:solidFill>
                  <a:srgbClr val="000066"/>
                </a:solidFill>
                <a:cs typeface="B Jadid" pitchFamily="2" charset="-78"/>
              </a:rPr>
              <a:t>سبک های رهبري</a:t>
            </a:r>
            <a:endParaRPr kumimoji="1" lang="en-US" altLang="en-US" sz="2400" dirty="0">
              <a:solidFill>
                <a:srgbClr val="000066"/>
              </a:solidFill>
              <a:cs typeface="B Jadid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53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9E4295AA-6F0D-409A-9531-2C60C64F190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r>
              <a:rPr lang="en-US" altLang="en-US" sz="1400" b="1">
                <a:latin typeface="Arial" charset="0"/>
              </a:rPr>
              <a:t>Prentice Hall, 1999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8254" y="1293706"/>
            <a:ext cx="10373784" cy="3515502"/>
            <a:chOff x="426" y="1001"/>
            <a:chExt cx="4901" cy="2771"/>
          </a:xfrm>
        </p:grpSpPr>
        <p:sp>
          <p:nvSpPr>
            <p:cNvPr id="705541" name="Rectangle 5"/>
            <p:cNvSpPr>
              <a:spLocks noChangeArrowheads="1"/>
            </p:cNvSpPr>
            <p:nvPr/>
          </p:nvSpPr>
          <p:spPr bwMode="auto">
            <a:xfrm>
              <a:off x="426" y="1001"/>
              <a:ext cx="4894" cy="1056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89804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8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pPr algn="ctr">
                <a:lnSpc>
                  <a:spcPct val="80000"/>
                </a:lnSpc>
                <a:defRPr/>
              </a:pPr>
              <a:r>
                <a:rPr lang="fa-IR" sz="44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مدیر یا رهبر؟</a:t>
              </a:r>
              <a:endParaRPr lang="en-US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705542" name="Rectangle 6"/>
            <p:cNvSpPr>
              <a:spLocks noChangeArrowheads="1"/>
            </p:cNvSpPr>
            <p:nvPr/>
          </p:nvSpPr>
          <p:spPr bwMode="auto">
            <a:xfrm>
              <a:off x="3073" y="2679"/>
              <a:ext cx="2254" cy="1081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89804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8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160000"/>
                </a:lnSpc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Have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Managerial</a:t>
              </a:r>
              <a:r>
                <a:rPr lang="fa-IR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Authority and</a:t>
              </a:r>
              <a:endPara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Can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Influence</a:t>
              </a:r>
              <a:r>
                <a:rPr lang="fa-IR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Others</a:t>
              </a:r>
              <a:endPara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  <a:p>
              <a:pPr algn="ctr" eaLnBrk="1" hangingPunct="1"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705543" name="Rectangle 7"/>
            <p:cNvSpPr>
              <a:spLocks noChangeArrowheads="1"/>
            </p:cNvSpPr>
            <p:nvPr/>
          </p:nvSpPr>
          <p:spPr bwMode="auto">
            <a:xfrm>
              <a:off x="433" y="2676"/>
              <a:ext cx="2254" cy="1096"/>
            </a:xfrm>
            <a:prstGeom prst="rect">
              <a:avLst/>
            </a:prstGeom>
            <a:gradFill rotWithShape="0">
              <a:gsLst>
                <a:gs pos="0">
                  <a:srgbClr val="FFFF99">
                    <a:gamma/>
                    <a:shade val="89804"/>
                    <a:invGamma/>
                  </a:srgbClr>
                </a:gs>
                <a:gs pos="50000">
                  <a:srgbClr val="FFFF99"/>
                </a:gs>
                <a:gs pos="100000">
                  <a:srgbClr val="FFFF99">
                    <a:gamma/>
                    <a:shade val="8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Appointed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and</a:t>
              </a:r>
              <a:r>
                <a:rPr lang="fa-IR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Have </a:t>
              </a: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Formal </a:t>
              </a:r>
            </a:p>
            <a:p>
              <a:pPr algn="ctr"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+mn-cs"/>
                </a:rPr>
                <a:t>Authority</a:t>
              </a:r>
            </a:p>
            <a:p>
              <a:pPr algn="ctr" eaLnBrk="1" hangingPunct="1"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endParaRPr>
            </a:p>
          </p:txBody>
        </p:sp>
        <p:sp>
          <p:nvSpPr>
            <p:cNvPr id="15370" name="Rectangle 8"/>
            <p:cNvSpPr>
              <a:spLocks noChangeArrowheads="1"/>
            </p:cNvSpPr>
            <p:nvPr/>
          </p:nvSpPr>
          <p:spPr bwMode="auto">
            <a:xfrm>
              <a:off x="433" y="2071"/>
              <a:ext cx="2254" cy="609"/>
            </a:xfrm>
            <a:prstGeom prst="rect">
              <a:avLst/>
            </a:prstGeom>
            <a:gradFill rotWithShape="0">
              <a:gsLst>
                <a:gs pos="0">
                  <a:srgbClr val="00007F"/>
                </a:gs>
                <a:gs pos="50000">
                  <a:srgbClr val="0000FF"/>
                </a:gs>
                <a:gs pos="100000">
                  <a:srgbClr val="00007F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4000" b="1">
                  <a:solidFill>
                    <a:schemeClr val="bg1"/>
                  </a:solidFill>
                  <a:latin typeface="Arial" charset="0"/>
                </a:rPr>
                <a:t>Managers</a:t>
              </a:r>
            </a:p>
          </p:txBody>
        </p:sp>
        <p:sp>
          <p:nvSpPr>
            <p:cNvPr id="15371" name="Rectangle 9"/>
            <p:cNvSpPr>
              <a:spLocks noChangeArrowheads="1"/>
            </p:cNvSpPr>
            <p:nvPr/>
          </p:nvSpPr>
          <p:spPr bwMode="auto">
            <a:xfrm>
              <a:off x="3073" y="2069"/>
              <a:ext cx="2254" cy="609"/>
            </a:xfrm>
            <a:prstGeom prst="rect">
              <a:avLst/>
            </a:prstGeom>
            <a:gradFill rotWithShape="0">
              <a:gsLst>
                <a:gs pos="0">
                  <a:srgbClr val="520010"/>
                </a:gs>
                <a:gs pos="50000">
                  <a:srgbClr val="A50021"/>
                </a:gs>
                <a:gs pos="100000">
                  <a:srgbClr val="520010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altLang="en-US" sz="4000" b="1" dirty="0">
                  <a:solidFill>
                    <a:schemeClr val="bg1"/>
                  </a:solidFill>
                  <a:latin typeface="Arial" charset="0"/>
                </a:rPr>
                <a:t>Leaders</a:t>
              </a:r>
            </a:p>
          </p:txBody>
        </p:sp>
      </p:grpSp>
      <p:pic>
        <p:nvPicPr>
          <p:cNvPr id="15366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0" y="6248400"/>
            <a:ext cx="162984" cy="12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911263" y="4815892"/>
            <a:ext cx="10358967" cy="1324314"/>
          </a:xfrm>
          <a:prstGeom prst="rect">
            <a:avLst/>
          </a:prstGeom>
          <a:gradFill rotWithShape="0">
            <a:gsLst>
              <a:gs pos="0">
                <a:srgbClr val="FFFF99">
                  <a:gamma/>
                  <a:shade val="89804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89804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  <a:defRPr/>
            </a:pPr>
            <a:r>
              <a:rPr lang="fa-IR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مکمل یا متضاد؟</a:t>
            </a:r>
          </a:p>
        </p:txBody>
      </p:sp>
    </p:spTree>
    <p:extLst>
      <p:ext uri="{BB962C8B-B14F-4D97-AF65-F5344CB8AC3E}">
        <p14:creationId xmlns:p14="http://schemas.microsoft.com/office/powerpoint/2010/main" val="3727896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AB371E3F-3118-413E-9279-13B98536A14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51109" y="507930"/>
            <a:ext cx="9857317" cy="563563"/>
          </a:xfrm>
        </p:spPr>
        <p:txBody>
          <a:bodyPr>
            <a:noAutofit/>
          </a:bodyPr>
          <a:lstStyle/>
          <a:p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تئوري هاي كلاسيك رهبري </a:t>
            </a: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576" y="1610865"/>
            <a:ext cx="10381130" cy="4736334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altLang="en-US" sz="3200" b="0" dirty="0" smtClean="0">
                <a:solidFill>
                  <a:schemeClr val="tx1"/>
                </a:solidFill>
                <a:cs typeface="B Nazanin" pitchFamily="2" charset="-78"/>
              </a:rPr>
              <a:t>خوشتيپ</a:t>
            </a:r>
            <a:r>
              <a:rPr lang="en-US" altLang="en-US" sz="3200" b="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altLang="en-US" sz="3200" b="0" dirty="0" smtClean="0">
                <a:solidFill>
                  <a:schemeClr val="tx1"/>
                </a:solidFill>
                <a:cs typeface="B Nazanin" pitchFamily="2" charset="-78"/>
              </a:rPr>
              <a:t>بودن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altLang="en-US" sz="3200" b="0" dirty="0" smtClean="0">
                <a:solidFill>
                  <a:schemeClr val="tx1"/>
                </a:solidFill>
                <a:cs typeface="B Nazanin" pitchFamily="2" charset="-78"/>
              </a:rPr>
              <a:t>با هوش بودن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altLang="en-US" sz="3200" b="0" dirty="0" smtClean="0">
                <a:solidFill>
                  <a:schemeClr val="tx1"/>
                </a:solidFill>
                <a:cs typeface="B Nazanin" pitchFamily="2" charset="-78"/>
              </a:rPr>
              <a:t>سالم بودن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altLang="en-US" sz="3200" b="0" dirty="0" smtClean="0">
                <a:solidFill>
                  <a:schemeClr val="tx1"/>
                </a:solidFill>
                <a:cs typeface="B Nazanin" pitchFamily="2" charset="-78"/>
              </a:rPr>
              <a:t>زور داشتن</a:t>
            </a:r>
          </a:p>
        </p:txBody>
      </p:sp>
    </p:spTree>
    <p:extLst>
      <p:ext uri="{BB962C8B-B14F-4D97-AF65-F5344CB8AC3E}">
        <p14:creationId xmlns:p14="http://schemas.microsoft.com/office/powerpoint/2010/main" val="1180759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ACD5E2FB-74D0-45D0-B007-32B9E2F9CC3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881554" y="457852"/>
            <a:ext cx="9857317" cy="563563"/>
          </a:xfrm>
          <a:ln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tx1">
                    <a:lumMod val="50000"/>
                  </a:schemeClr>
                </a:solidFill>
              </a:rPr>
              <a:t>Management Skill Mixes at Different Organizational Levels</a:t>
            </a:r>
          </a:p>
        </p:txBody>
      </p:sp>
      <p:pic>
        <p:nvPicPr>
          <p:cNvPr id="18436" name="Picture 4" descr="che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8900" y="41275"/>
            <a:ext cx="6096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72662" y="2094242"/>
          <a:ext cx="10363200" cy="418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Brush" r:id="rId4" imgW="8973803" imgH="4828571" progId="PBrush">
                  <p:embed/>
                </p:oleObj>
              </mc:Choice>
              <mc:Fallback>
                <p:oleObj name="PBrush" r:id="rId4" imgW="8973803" imgH="48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62" y="2094242"/>
                        <a:ext cx="10363200" cy="418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873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11B4D965-E7F8-4497-953A-8C64D224428F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149" y="501902"/>
            <a:ext cx="9857317" cy="563563"/>
          </a:xfrm>
        </p:spPr>
        <p:txBody>
          <a:bodyPr>
            <a:normAutofit fontScale="90000"/>
          </a:bodyPr>
          <a:lstStyle/>
          <a:p>
            <a:pPr rtl="1"/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 مفروضات رهبر در در باره انسان (تئوري </a:t>
            </a:r>
            <a:r>
              <a:rPr lang="en-US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X </a:t>
            </a: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و </a:t>
            </a:r>
            <a:r>
              <a:rPr lang="en-US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Y</a:t>
            </a: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 داگلاس مك گريگور)</a:t>
            </a:r>
            <a:b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altLang="en-US" sz="32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3" y="1718441"/>
            <a:ext cx="11501220" cy="4736334"/>
          </a:xfrm>
        </p:spPr>
        <p:txBody>
          <a:bodyPr>
            <a:normAutofit lnSpcReduction="10000"/>
          </a:bodyPr>
          <a:lstStyle/>
          <a:p>
            <a:pPr algn="r" rtl="1"/>
            <a:endParaRPr lang="fa-IR" altLang="en-US" sz="24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fa-IR" altLang="en-US" sz="28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مفروضات تئوري </a:t>
            </a:r>
            <a:r>
              <a:rPr lang="en-US" altLang="en-US" sz="28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X</a:t>
            </a:r>
            <a:r>
              <a:rPr lang="fa-IR" altLang="en-US" sz="28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:</a:t>
            </a:r>
            <a:endParaRPr lang="fa-IR" altLang="en-US" sz="440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انسان معمولي ذاتا از كار متنفر است و از آن دوري مي جويد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به علت عدم علاقه ذاتي به كار ، افراد را بايد در بيشتر موارد با اعمال قدرت و فشار از طريق نظارت مستقيم ، تشويق و تنبيه و </a:t>
            </a:r>
            <a:r>
              <a:rPr lang="en-US" altLang="en-US" sz="2800" b="0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cs typeface="B Nazanin" pitchFamily="2" charset="-78"/>
              </a:rPr>
              <a:t>…</a:t>
            </a: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به كار وادار كرد 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انسان معمولي هدايت شدن را دوست دارد ،جاه طلبي ندارد و از زيربار مسئوليت فرار ميكند زيرا بيشتر خواستار امنيت است</a:t>
            </a:r>
            <a:endParaRPr lang="en-US" altLang="en-US" sz="2800" b="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80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E91860D8-4180-469C-9A50-55D8FC048FA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881556" y="637300"/>
            <a:ext cx="9857317" cy="563563"/>
          </a:xfrm>
        </p:spPr>
        <p:txBody>
          <a:bodyPr>
            <a:normAutofit fontScale="90000"/>
          </a:bodyPr>
          <a:lstStyle/>
          <a:p>
            <a:pPr rtl="1"/>
            <a:r>
              <a:rPr lang="ar-SA" altLang="en-US" sz="3600" b="1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مفروضات تئوري </a:t>
            </a:r>
            <a:r>
              <a:rPr lang="en-US" altLang="en-US" sz="3600" b="1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تلاش فكري و جسمي در كار همان قدر طبيعي است كه بازي و استراحت . ( علاقه ذاتي انسان به كار ) </a:t>
            </a:r>
          </a:p>
          <a:p>
            <a:pPr algn="r" rtl="1">
              <a:lnSpc>
                <a:spcPct val="150000"/>
              </a:lnSpc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نظارت مستقيم و كنترل نزديك كاركنان و استفاده از اهرمهاي تنبيهي تنها راه وادار كردن انسان ها به كار كردن نيست. </a:t>
            </a:r>
          </a:p>
          <a:p>
            <a:pPr algn="r" rtl="1">
              <a:lnSpc>
                <a:spcPct val="150000"/>
              </a:lnSpc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تعهد و كوشش هاي فرد</a:t>
            </a:r>
            <a:r>
              <a:rPr lang="en-US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براي تحقق هدف هاي سازمان تابع پاداش هايي ( غير مادي ) كه دريافت مي كند .</a:t>
            </a:r>
          </a:p>
          <a:p>
            <a:pPr algn="r" rtl="1">
              <a:lnSpc>
                <a:spcPct val="150000"/>
              </a:lnSpc>
            </a:pP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انسان معمولي ن</a:t>
            </a:r>
            <a:r>
              <a:rPr lang="fa-IR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ه </a:t>
            </a: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تنها از قبول مسئوليت فرار نمي كند بلكه در جس</a:t>
            </a:r>
            <a:r>
              <a:rPr lang="fa-IR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ت</a:t>
            </a:r>
            <a:r>
              <a:rPr lang="ar-SA" altLang="en-US" sz="2800" b="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جوي آن است .</a:t>
            </a:r>
            <a:endParaRPr lang="en-US" altLang="en-US" sz="2800" b="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7293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4CC94FA6-87CA-483A-B701-A7374065A106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63157" y="534824"/>
            <a:ext cx="11005645" cy="563563"/>
          </a:xfrm>
        </p:spPr>
        <p:txBody>
          <a:bodyPr>
            <a:normAutofit fontScale="90000"/>
          </a:bodyPr>
          <a:lstStyle/>
          <a:p>
            <a:pPr rtl="1"/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تئوري هاي رهبري:</a:t>
            </a:r>
            <a:r>
              <a:rPr lang="en-US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 </a:t>
            </a:r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تئوري سيكل زندگي (هرسي و بلانچارد)</a:t>
            </a:r>
            <a:r>
              <a:rPr lang="en-US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/>
            </a:r>
            <a:br>
              <a:rPr lang="en-US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fa-IR" altLang="en-US" sz="2400" dirty="0" smtClean="0">
              <a:cs typeface="B Nazanin" pitchFamily="2" charset="-78"/>
            </a:endParaRPr>
          </a:p>
          <a:p>
            <a:pPr algn="r" rtl="1"/>
            <a:r>
              <a:rPr lang="fa-IR" altLang="en-US" sz="2400" dirty="0" smtClean="0">
                <a:cs typeface="B Nazanin" pitchFamily="2" charset="-78"/>
              </a:rPr>
              <a:t>رابطه رفتار رهبر با رشد يافتگي مرئوسان </a:t>
            </a:r>
            <a:r>
              <a:rPr lang="en-US" altLang="en-US" sz="2400" dirty="0" smtClean="0">
                <a:cs typeface="B Nazanin" pitchFamily="2" charset="-78"/>
              </a:rPr>
              <a:t>S1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S2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S3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S4</a:t>
            </a:r>
            <a:endParaRPr lang="fa-IR" altLang="en-US" sz="2400" dirty="0" smtClean="0">
              <a:cs typeface="B Nazanin" pitchFamily="2" charset="-78"/>
            </a:endParaRPr>
          </a:p>
          <a:p>
            <a:pPr algn="r" rtl="1"/>
            <a:endParaRPr lang="fa-IR" altLang="en-US" sz="2400" dirty="0" smtClean="0">
              <a:cs typeface="B Nazanin" pitchFamily="2" charset="-78"/>
            </a:endParaRPr>
          </a:p>
          <a:p>
            <a:pPr algn="r" rtl="1"/>
            <a:r>
              <a:rPr lang="fa-IR" altLang="en-US" sz="2400" dirty="0" smtClean="0">
                <a:cs typeface="B Nazanin" pitchFamily="2" charset="-78"/>
              </a:rPr>
              <a:t>رشد يافتگي يعني توانايي قبول مسووليت در هدايت رفتار خود</a:t>
            </a:r>
          </a:p>
          <a:p>
            <a:pPr algn="r" rtl="1"/>
            <a:endParaRPr lang="fa-IR" altLang="en-US" sz="2400" dirty="0" smtClean="0">
              <a:cs typeface="B Nazanin" pitchFamily="2" charset="-78"/>
            </a:endParaRPr>
          </a:p>
          <a:p>
            <a:pPr algn="r" rtl="1"/>
            <a:r>
              <a:rPr lang="fa-IR" altLang="en-US" sz="2400" dirty="0" smtClean="0">
                <a:cs typeface="B Nazanin" pitchFamily="2" charset="-78"/>
              </a:rPr>
              <a:t>بر اساس رشد يافتگي 4 نوع انسان داريم </a:t>
            </a:r>
            <a:r>
              <a:rPr lang="en-US" altLang="en-US" sz="2400" dirty="0" smtClean="0">
                <a:cs typeface="B Nazanin" pitchFamily="2" charset="-78"/>
              </a:rPr>
              <a:t>M1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M2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M3</a:t>
            </a:r>
            <a:r>
              <a:rPr lang="fa-IR" altLang="en-US" sz="2400" dirty="0" smtClean="0">
                <a:cs typeface="B Nazanin" pitchFamily="2" charset="-78"/>
              </a:rPr>
              <a:t> و </a:t>
            </a:r>
            <a:r>
              <a:rPr lang="en-US" altLang="en-US" sz="2400" dirty="0" smtClean="0">
                <a:cs typeface="B Nazanin" pitchFamily="2" charset="-78"/>
              </a:rPr>
              <a:t>M4</a:t>
            </a:r>
            <a:endParaRPr lang="fa-IR" altLang="en-US" sz="2400" dirty="0" smtClean="0">
              <a:cs typeface="B Nazanin" pitchFamily="2" charset="-78"/>
            </a:endParaRPr>
          </a:p>
          <a:p>
            <a:pPr algn="r" rtl="1"/>
            <a:endParaRPr lang="en-US" altLang="en-US" sz="18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0307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98C6434A-875A-492B-947B-0F2C30AE67F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" name="AutoShap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5694" y="1586193"/>
            <a:ext cx="8996082" cy="3268195"/>
          </a:xfrm>
          <a:prstGeom prst="bevel">
            <a:avLst>
              <a:gd name="adj" fmla="val 1250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1">
              <a:schemeClr val="bg2"/>
            </a:prstShdw>
          </a:effectLst>
        </p:spPr>
        <p:txBody>
          <a:bodyPr wrap="none" anchor="ctr"/>
          <a:lstStyle/>
          <a:p>
            <a:pPr algn="ctr" rtl="1" eaLnBrk="1" hangingPunct="1"/>
            <a:r>
              <a:rPr kumimoji="1" lang="fa-IR" altLang="en-US" sz="3600" dirty="0">
                <a:solidFill>
                  <a:srgbClr val="C00000"/>
                </a:solidFill>
                <a:cs typeface="B Titr" pitchFamily="2" charset="-78"/>
              </a:rPr>
              <a:t>انگيزش:</a:t>
            </a:r>
          </a:p>
          <a:p>
            <a:pPr algn="ctr" rtl="1" eaLnBrk="1" hangingPunct="1"/>
            <a:r>
              <a:rPr kumimoji="1" lang="fa-IR" altLang="en-US" sz="3600" dirty="0">
                <a:solidFill>
                  <a:srgbClr val="C00000"/>
                </a:solidFill>
                <a:cs typeface="B Titr" pitchFamily="2" charset="-78"/>
              </a:rPr>
              <a:t>تئوري هاي محتوايي</a:t>
            </a:r>
          </a:p>
          <a:p>
            <a:pPr algn="ctr" rtl="1" eaLnBrk="1" hangingPunct="1"/>
            <a:r>
              <a:rPr kumimoji="1" lang="fa-IR" altLang="en-US" sz="3600" dirty="0">
                <a:solidFill>
                  <a:srgbClr val="C00000"/>
                </a:solidFill>
                <a:cs typeface="B Titr" pitchFamily="2" charset="-78"/>
              </a:rPr>
              <a:t>تئوري هاي فرايندي</a:t>
            </a:r>
            <a:endParaRPr kumimoji="1" lang="en-US" altLang="en-US" sz="3600" dirty="0">
              <a:solidFill>
                <a:srgbClr val="C00000"/>
              </a:solidFill>
              <a:cs typeface="B Titr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05435" y="135298"/>
            <a:ext cx="10515600" cy="8903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98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9pPr>
          </a:lstStyle>
          <a:p>
            <a:pPr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fld id="{6F9DB9F3-1381-4F8C-9008-E8647DB4ED35}" type="slidenum">
              <a:rPr lang="en-GB" altLang="en-US" sz="1400">
                <a:solidFill>
                  <a:srgbClr val="FFFFFF"/>
                </a:solidFill>
              </a:rPr>
              <a:pPr rtl="0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t>20</a:t>
            </a:fld>
            <a:endParaRPr lang="en-GB" altLang="en-US" sz="1400">
              <a:solidFill>
                <a:srgbClr val="FFFFFF"/>
              </a:solidFill>
            </a:endParaRPr>
          </a:p>
        </p:txBody>
      </p:sp>
      <p:graphicFrame>
        <p:nvGraphicFramePr>
          <p:cNvPr id="23555" name="Object 4"/>
          <p:cNvGraphicFramePr>
            <a:graphicFrameLocks noChangeAspect="1"/>
          </p:cNvGraphicFramePr>
          <p:nvPr>
            <p:extLst/>
          </p:nvPr>
        </p:nvGraphicFramePr>
        <p:xfrm>
          <a:off x="110836" y="0"/>
          <a:ext cx="1208116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Brush" r:id="rId3" imgW="3619048" imgH="5657143" progId="">
                  <p:embed/>
                </p:oleObj>
              </mc:Choice>
              <mc:Fallback>
                <p:oleObj name="PBrush" r:id="rId3" imgW="3619048" imgH="56571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36" y="0"/>
                        <a:ext cx="12081164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39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274FB3D1-E296-4FEA-A7DB-E4CCF75BE1C5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 altLang="en-US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5117" y="1196788"/>
            <a:ext cx="11066929" cy="5163671"/>
          </a:xfrm>
        </p:spPr>
        <p:txBody>
          <a:bodyPr>
            <a:normAutofit/>
          </a:bodyPr>
          <a:lstStyle/>
          <a:p>
            <a:pPr algn="r" rtl="1"/>
            <a:r>
              <a:rPr lang="en-US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M1 </a:t>
            </a:r>
            <a:r>
              <a:rPr lang="fa-IR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 : نه مي تواند و نه مي خواهد كه مسووليت بپذيرد</a:t>
            </a:r>
            <a:r>
              <a:rPr lang="en-US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.</a:t>
            </a:r>
            <a:endParaRPr lang="fa-IR" altLang="en-US" sz="3200" b="1" dirty="0" smtClean="0">
              <a:solidFill>
                <a:schemeClr val="accent2"/>
              </a:solidFill>
              <a:cs typeface="B Nazanin" pitchFamily="2" charset="-78"/>
            </a:endParaRP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براي او از </a:t>
            </a:r>
            <a:r>
              <a:rPr lang="fa-IR" altLang="en-US" sz="2800" b="1" dirty="0" smtClean="0">
                <a:solidFill>
                  <a:srgbClr val="00B050"/>
                </a:solidFill>
                <a:cs typeface="B Nazanin" pitchFamily="2" charset="-78"/>
              </a:rPr>
              <a:t>سبک دستوری </a:t>
            </a:r>
            <a:r>
              <a:rPr lang="fa-IR" altLang="en-US" sz="2800" b="1" dirty="0" smtClean="0">
                <a:cs typeface="B Nazanin" pitchFamily="2" charset="-78"/>
              </a:rPr>
              <a:t>استفاده كنيد.</a:t>
            </a: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رابطه مدار ضعيف – وظيفه مدار قوي</a:t>
            </a: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تيلوري قوي </a:t>
            </a:r>
          </a:p>
          <a:p>
            <a:pPr algn="r" rtl="1"/>
            <a:r>
              <a:rPr lang="en-US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M2</a:t>
            </a:r>
            <a:r>
              <a:rPr lang="fa-IR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 : نمي تواند ولي مي خواهد</a:t>
            </a:r>
            <a:r>
              <a:rPr lang="en-US" altLang="en-US" sz="3200" b="1" dirty="0" smtClean="0">
                <a:solidFill>
                  <a:schemeClr val="accent2"/>
                </a:solidFill>
                <a:cs typeface="B Nazanin" pitchFamily="2" charset="-78"/>
              </a:rPr>
              <a:t>.</a:t>
            </a:r>
            <a:endParaRPr lang="fa-IR" altLang="en-US" sz="3200" b="1" dirty="0" smtClean="0">
              <a:solidFill>
                <a:schemeClr val="accent2"/>
              </a:solidFill>
              <a:cs typeface="B Nazanin" pitchFamily="2" charset="-78"/>
            </a:endParaRP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برای او از </a:t>
            </a:r>
            <a:r>
              <a:rPr lang="fa-IR" altLang="en-US" sz="2800" b="1" dirty="0" smtClean="0">
                <a:solidFill>
                  <a:srgbClr val="00B050"/>
                </a:solidFill>
                <a:cs typeface="B Nazanin" pitchFamily="2" charset="-78"/>
              </a:rPr>
              <a:t>سبك تشویقی</a:t>
            </a:r>
            <a:r>
              <a:rPr lang="fa-IR" altLang="en-US" sz="2800" b="1" dirty="0" smtClean="0">
                <a:cs typeface="B Nazanin" pitchFamily="2" charset="-78"/>
              </a:rPr>
              <a:t> استفاده کنید.</a:t>
            </a: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يعني رهبر هدايت كننده و كمك كننده </a:t>
            </a:r>
          </a:p>
          <a:p>
            <a:pPr algn="r" rtl="1"/>
            <a:r>
              <a:rPr lang="fa-IR" altLang="en-US" sz="2800" b="1" dirty="0" smtClean="0">
                <a:cs typeface="B Nazanin" pitchFamily="2" charset="-78"/>
              </a:rPr>
              <a:t>رابطه مدار قوي – وظيفه مدار قوي</a:t>
            </a:r>
            <a:endParaRPr lang="en-US" alt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273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57F95510-5542-4C1D-B143-E45206619DA6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a-IR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3" y="1264024"/>
            <a:ext cx="11460879" cy="5262899"/>
          </a:xfrm>
        </p:spPr>
        <p:txBody>
          <a:bodyPr>
            <a:normAutofit lnSpcReduction="10000"/>
          </a:bodyPr>
          <a:lstStyle/>
          <a:p>
            <a:pPr algn="r" rtl="1"/>
            <a:r>
              <a:rPr lang="en-US" altLang="en-US" sz="3600" b="1" dirty="0" smtClean="0">
                <a:solidFill>
                  <a:schemeClr val="accent2"/>
                </a:solidFill>
                <a:cs typeface="B Nazanin" pitchFamily="2" charset="-78"/>
              </a:rPr>
              <a:t>M3</a:t>
            </a:r>
            <a:r>
              <a:rPr lang="fa-IR" altLang="en-US" sz="3600" b="1" dirty="0" smtClean="0">
                <a:solidFill>
                  <a:schemeClr val="accent2"/>
                </a:solidFill>
                <a:cs typeface="B Nazanin" pitchFamily="2" charset="-78"/>
              </a:rPr>
              <a:t> : مي تواند ولي نمي خواهد</a:t>
            </a:r>
          </a:p>
          <a:p>
            <a:pPr algn="r" rtl="1"/>
            <a:r>
              <a:rPr lang="fa-IR" altLang="en-US" sz="3200" b="1" dirty="0" smtClean="0">
                <a:cs typeface="B Nazanin" pitchFamily="2" charset="-78"/>
              </a:rPr>
              <a:t>رهبري ايجاد ارتباط دو جانبه و همدردي كردن </a:t>
            </a:r>
          </a:p>
          <a:p>
            <a:pPr algn="r" rtl="1"/>
            <a:r>
              <a:rPr lang="fa-IR" altLang="en-US" sz="3200" b="1" dirty="0" smtClean="0">
                <a:solidFill>
                  <a:srgbClr val="00B050"/>
                </a:solidFill>
                <a:cs typeface="B Nazanin" pitchFamily="2" charset="-78"/>
              </a:rPr>
              <a:t>تشريك مساعي</a:t>
            </a:r>
          </a:p>
          <a:p>
            <a:pPr algn="r" rtl="1"/>
            <a:r>
              <a:rPr lang="fa-IR" altLang="en-US" sz="3200" b="1" dirty="0" smtClean="0">
                <a:cs typeface="B Nazanin" pitchFamily="2" charset="-78"/>
              </a:rPr>
              <a:t>رابطه مدار قوي- وظيفه مدار ضعيف</a:t>
            </a:r>
          </a:p>
          <a:p>
            <a:pPr algn="r" rtl="1"/>
            <a:endParaRPr lang="fa-IR" altLang="en-US" sz="1800" b="1" dirty="0" smtClean="0">
              <a:solidFill>
                <a:schemeClr val="accent2"/>
              </a:solidFill>
              <a:cs typeface="B Nazanin" pitchFamily="2" charset="-78"/>
            </a:endParaRPr>
          </a:p>
          <a:p>
            <a:pPr algn="r" rtl="1"/>
            <a:r>
              <a:rPr lang="en-US" altLang="en-US" sz="3600" b="1" dirty="0" smtClean="0">
                <a:solidFill>
                  <a:schemeClr val="accent2"/>
                </a:solidFill>
                <a:cs typeface="B Nazanin" pitchFamily="2" charset="-78"/>
              </a:rPr>
              <a:t>M4</a:t>
            </a:r>
            <a:r>
              <a:rPr lang="fa-IR" altLang="en-US" sz="3600" b="1" dirty="0" smtClean="0">
                <a:solidFill>
                  <a:schemeClr val="accent2"/>
                </a:solidFill>
                <a:cs typeface="B Nazanin" pitchFamily="2" charset="-78"/>
              </a:rPr>
              <a:t>: هم مي تواند و هم مي خواهد</a:t>
            </a:r>
          </a:p>
          <a:p>
            <a:pPr algn="r" rtl="1">
              <a:buFontTx/>
              <a:buNone/>
            </a:pPr>
            <a:endParaRPr lang="fa-IR" altLang="en-US" sz="2000" b="1" dirty="0" smtClean="0">
              <a:solidFill>
                <a:schemeClr val="accent2"/>
              </a:solidFill>
              <a:cs typeface="B Jadid" pitchFamily="2" charset="-78"/>
            </a:endParaRPr>
          </a:p>
          <a:p>
            <a:pPr algn="r" rtl="1"/>
            <a:r>
              <a:rPr lang="fa-IR" altLang="en-US" sz="3200" b="1" dirty="0" smtClean="0">
                <a:cs typeface="B Nazanin" pitchFamily="2" charset="-78"/>
              </a:rPr>
              <a:t>حداقل هدايت و حمايت و حداکثر تفويض اختيار و تشريك مساعي </a:t>
            </a:r>
          </a:p>
          <a:p>
            <a:pPr algn="r" rtl="1"/>
            <a:r>
              <a:rPr lang="fa-IR" altLang="en-US" sz="3200" b="1" dirty="0" smtClean="0">
                <a:cs typeface="B Nazanin" pitchFamily="2" charset="-78"/>
              </a:rPr>
              <a:t>رهبري مشاركتي</a:t>
            </a:r>
          </a:p>
          <a:p>
            <a:pPr algn="r" rtl="1"/>
            <a:r>
              <a:rPr lang="fa-IR" altLang="en-US" sz="3200" b="1" dirty="0" smtClean="0">
                <a:solidFill>
                  <a:srgbClr val="00B050"/>
                </a:solidFill>
                <a:cs typeface="B Nazanin" pitchFamily="2" charset="-78"/>
              </a:rPr>
              <a:t>تفويض اختيار</a:t>
            </a:r>
            <a:endParaRPr lang="en-US" altLang="en-US" sz="3200" b="1" dirty="0" smtClean="0">
              <a:solidFill>
                <a:srgbClr val="00B05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3228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D519C1E8-5015-4AD7-B39C-E147AA21CC0E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921898" y="2367610"/>
            <a:ext cx="9857317" cy="1768422"/>
          </a:xfrm>
        </p:spPr>
        <p:txBody>
          <a:bodyPr>
            <a:noAutofit/>
          </a:bodyPr>
          <a:lstStyle/>
          <a:p>
            <a:r>
              <a:rPr lang="fa-IR" altLang="en-US" sz="54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و اما بهترین سبک رهبری؟؟؟</a:t>
            </a:r>
            <a:r>
              <a:rPr lang="en-US" altLang="en-US" sz="54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altLang="en-US" sz="54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</a:br>
            <a:endParaRPr lang="en-US" altLang="en-US" sz="540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454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800600"/>
          </a:xfrm>
        </p:spPr>
        <p:txBody>
          <a:bodyPr/>
          <a:lstStyle/>
          <a:p>
            <a:endParaRPr lang="en-US" sz="3200" dirty="0">
              <a:cs typeface="B Nazanin" panose="00000400000000000000" pitchFamily="2" charset="-78"/>
            </a:endParaRPr>
          </a:p>
          <a:p>
            <a:pPr marL="479425" lvl="1" indent="0">
              <a:buNone/>
            </a:pPr>
            <a:r>
              <a:rPr lang="en-US" sz="2800" dirty="0"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D7F37F74-05E2-4DA8-89A8-0CBB3F60705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75212" y="2599763"/>
            <a:ext cx="5809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rtl="1"/>
            <a:r>
              <a:rPr lang="fa-IR" sz="4000" dirty="0" smtClean="0">
                <a:solidFill>
                  <a:schemeClr val="tx1">
                    <a:lumMod val="50000"/>
                  </a:schemeClr>
                </a:solidFill>
              </a:rPr>
              <a:t>با تشکر از توجه شما</a:t>
            </a:r>
            <a:endParaRPr lang="en-US" sz="4000" b="1" dirty="0">
              <a:cs typeface="B Titr" panose="00000700000000000000" pitchFamily="2" charset="-78"/>
            </a:endParaRP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6705601" y="6537326"/>
            <a:ext cx="3886200" cy="320675"/>
          </a:xfrm>
        </p:spPr>
        <p:txBody>
          <a:bodyPr/>
          <a:lstStyle/>
          <a:p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96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0812B9ED-3537-4C77-9677-FE3FE169817A}" type="slidenum">
              <a:rPr lang="en-GB" altLang="en-US"/>
              <a:pPr algn="r"/>
              <a:t>3</a:t>
            </a:fld>
            <a:endParaRPr lang="en-GB" altLang="en-US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098" y="1237129"/>
            <a:ext cx="11043140" cy="5217645"/>
          </a:xfrm>
        </p:spPr>
        <p:txBody>
          <a:bodyPr/>
          <a:lstStyle/>
          <a:p>
            <a:pPr algn="r" rtl="1">
              <a:buNone/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</a:rPr>
              <a:t>انگیزش</a:t>
            </a:r>
          </a:p>
          <a:p>
            <a:pPr algn="r" rtl="1">
              <a:buNone/>
            </a:pPr>
            <a:r>
              <a:rPr lang="fa-IR" altLang="en-US" sz="20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در لغت به معناي تحريك و ترغيب است . و به معناي نيروي پويايي است كه تحرك يا عمل انسان را سبب مي شود . </a:t>
            </a:r>
          </a:p>
          <a:p>
            <a:pPr algn="r" rtl="1">
              <a:buNone/>
            </a:pPr>
            <a:endParaRPr lang="fa-IR" altLang="en-US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  <a:p>
            <a:pPr algn="r" rtl="1"/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B Titr" pitchFamily="2" charset="-78"/>
              </a:rPr>
              <a:t>انگيزاننده </a:t>
            </a:r>
          </a:p>
          <a:p>
            <a:pPr algn="r" rtl="1">
              <a:buNone/>
            </a:pPr>
            <a:r>
              <a:rPr lang="fa-IR" altLang="en-US" sz="20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انگيزاننده چيزي است كه در رفتار فرد تأثير مي كند و در آنچه او انجام خواهد داد تفاوت به وجود مي آورد . </a:t>
            </a:r>
            <a:endParaRPr lang="en-US" altLang="en-US" sz="200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1723" y="4526624"/>
            <a:ext cx="9753600" cy="1295400"/>
            <a:chOff x="1800" y="7740"/>
            <a:chExt cx="8460" cy="540"/>
          </a:xfrm>
        </p:grpSpPr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1800" y="7740"/>
              <a:ext cx="90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rtl="1"/>
              <a:r>
                <a:rPr lang="ar-SA" altLang="ko-KR" sz="2800" b="1">
                  <a:solidFill>
                    <a:srgbClr val="C00000"/>
                  </a:solidFill>
                  <a:ea typeface="Batang" pitchFamily="18" charset="-127"/>
                  <a:cs typeface="B Nazanin" pitchFamily="2" charset="-78"/>
                </a:rPr>
                <a:t>نيازها </a:t>
              </a:r>
              <a:endParaRPr lang="en-US" altLang="en-US" sz="2800" b="1">
                <a:solidFill>
                  <a:srgbClr val="C00000"/>
                </a:solidFill>
                <a:ea typeface="Batang" pitchFamily="18" charset="-127"/>
                <a:cs typeface="B Nazanin" pitchFamily="2" charset="-78"/>
              </a:endParaRPr>
            </a:p>
          </p:txBody>
        </p:sp>
        <p:sp>
          <p:nvSpPr>
            <p:cNvPr id="692230" name="Rectangle 6"/>
            <p:cNvSpPr>
              <a:spLocks noChangeArrowheads="1"/>
            </p:cNvSpPr>
            <p:nvPr/>
          </p:nvSpPr>
          <p:spPr bwMode="auto">
            <a:xfrm>
              <a:off x="7559" y="7740"/>
              <a:ext cx="1081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r>
                <a:rPr lang="ar-SA" altLang="ko-KR" sz="2800" b="1">
                  <a:solidFill>
                    <a:srgbClr val="C00000"/>
                  </a:solidFill>
                  <a:ea typeface="Batang" pitchFamily="18" charset="-127"/>
                  <a:cs typeface="B Nazanin" pitchFamily="2" charset="-78"/>
                </a:rPr>
                <a:t>اقدامات </a:t>
              </a:r>
              <a:endParaRPr lang="en-US" sz="54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Batang" pitchFamily="18" charset="-127"/>
                <a:cs typeface="B Nazanin" pitchFamily="2" charset="-78"/>
              </a:endParaRPr>
            </a:p>
          </p:txBody>
        </p:sp>
        <p:sp>
          <p:nvSpPr>
            <p:cNvPr id="692231" name="Rectangle 7"/>
            <p:cNvSpPr>
              <a:spLocks noChangeArrowheads="1"/>
            </p:cNvSpPr>
            <p:nvPr/>
          </p:nvSpPr>
          <p:spPr bwMode="auto">
            <a:xfrm>
              <a:off x="9360" y="7740"/>
              <a:ext cx="90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r>
                <a:rPr lang="ar-SA" altLang="ko-KR" sz="3200" b="1" dirty="0">
                  <a:solidFill>
                    <a:srgbClr val="C00000"/>
                  </a:solidFill>
                  <a:ea typeface="Batang" pitchFamily="18" charset="-127"/>
                  <a:cs typeface="B Nazanin" pitchFamily="2" charset="-78"/>
                </a:rPr>
                <a:t>ارضا</a:t>
              </a:r>
              <a:endPara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Batang" pitchFamily="18" charset="-127"/>
                <a:cs typeface="B Nazanin" pitchFamily="2" charset="-78"/>
              </a:endParaRPr>
            </a:p>
          </p:txBody>
        </p:sp>
        <p:sp>
          <p:nvSpPr>
            <p:cNvPr id="5129" name="Rectangle 8"/>
            <p:cNvSpPr>
              <a:spLocks noChangeArrowheads="1"/>
            </p:cNvSpPr>
            <p:nvPr/>
          </p:nvSpPr>
          <p:spPr bwMode="auto">
            <a:xfrm>
              <a:off x="5040" y="7740"/>
              <a:ext cx="2168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rtl="1"/>
              <a:r>
                <a:rPr lang="ar-SA" altLang="ko-KR" sz="2800" b="1">
                  <a:solidFill>
                    <a:srgbClr val="C00000"/>
                  </a:solidFill>
                  <a:ea typeface="Batang" pitchFamily="18" charset="-127"/>
                  <a:cs typeface="B Nazanin" pitchFamily="2" charset="-78"/>
                </a:rPr>
                <a:t>تنش ها و كنش ها </a:t>
              </a:r>
              <a:endParaRPr lang="en-US" altLang="en-US" sz="2800" b="1">
                <a:solidFill>
                  <a:srgbClr val="C00000"/>
                </a:solidFill>
                <a:ea typeface="Batang" pitchFamily="18" charset="-127"/>
                <a:cs typeface="B Nazanin" pitchFamily="2" charset="-78"/>
              </a:endParaRPr>
            </a:p>
          </p:txBody>
        </p: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3420" y="7740"/>
              <a:ext cx="1080" cy="5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rtl="1"/>
              <a:r>
                <a:rPr lang="ar-SA" altLang="ko-KR" sz="2800" b="1">
                  <a:solidFill>
                    <a:srgbClr val="C00000"/>
                  </a:solidFill>
                  <a:ea typeface="Batang" pitchFamily="18" charset="-127"/>
                  <a:cs typeface="B Nazanin" pitchFamily="2" charset="-78"/>
                </a:rPr>
                <a:t>خواست </a:t>
              </a:r>
              <a:endParaRPr lang="en-US" altLang="en-US" sz="2800" b="1">
                <a:solidFill>
                  <a:srgbClr val="C00000"/>
                </a:solidFill>
                <a:ea typeface="Batang" pitchFamily="18" charset="-127"/>
                <a:cs typeface="B Nazanin" pitchFamily="2" charset="-78"/>
              </a:endParaRPr>
            </a:p>
          </p:txBody>
        </p:sp>
        <p:sp>
          <p:nvSpPr>
            <p:cNvPr id="692234" name="Line 10"/>
            <p:cNvSpPr>
              <a:spLocks noChangeShapeType="1"/>
            </p:cNvSpPr>
            <p:nvPr/>
          </p:nvSpPr>
          <p:spPr bwMode="auto">
            <a:xfrm>
              <a:off x="2700" y="7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r">
                <a:defRPr/>
              </a:pPr>
              <a:endPara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endParaRPr>
            </a:p>
          </p:txBody>
        </p:sp>
        <p:sp>
          <p:nvSpPr>
            <p:cNvPr id="692235" name="Line 11"/>
            <p:cNvSpPr>
              <a:spLocks noChangeShapeType="1"/>
            </p:cNvSpPr>
            <p:nvPr/>
          </p:nvSpPr>
          <p:spPr bwMode="auto">
            <a:xfrm>
              <a:off x="4501" y="792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r">
                <a:defRPr/>
              </a:pPr>
              <a:endPara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endParaRPr>
            </a:p>
          </p:txBody>
        </p:sp>
        <p:sp>
          <p:nvSpPr>
            <p:cNvPr id="692236" name="Line 12"/>
            <p:cNvSpPr>
              <a:spLocks noChangeShapeType="1"/>
            </p:cNvSpPr>
            <p:nvPr/>
          </p:nvSpPr>
          <p:spPr bwMode="auto">
            <a:xfrm>
              <a:off x="7208" y="7918"/>
              <a:ext cx="352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r">
                <a:defRPr/>
              </a:pPr>
              <a:endPara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endParaRPr>
            </a:p>
          </p:txBody>
        </p:sp>
        <p:sp>
          <p:nvSpPr>
            <p:cNvPr id="692237" name="Line 13"/>
            <p:cNvSpPr>
              <a:spLocks noChangeShapeType="1"/>
            </p:cNvSpPr>
            <p:nvPr/>
          </p:nvSpPr>
          <p:spPr bwMode="auto">
            <a:xfrm>
              <a:off x="8641" y="792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algn="r">
                <a:defRPr/>
              </a:pPr>
              <a:endParaRPr lang="en-US" sz="24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6083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98C6434A-875A-492B-947B-0F2C30AE67F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4494" y="581948"/>
            <a:ext cx="11277600" cy="618978"/>
          </a:xfrm>
        </p:spPr>
        <p:txBody>
          <a:bodyPr>
            <a:normAutofit fontScale="90000"/>
          </a:bodyPr>
          <a:lstStyle/>
          <a:p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مدل منابع انساني (مازلو- كريس آرجريس- رنسيس لايكرت)</a:t>
            </a:r>
            <a:b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588" y="2124222"/>
            <a:ext cx="11040012" cy="406142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altLang="en-US" sz="3600" dirty="0" smtClean="0">
                <a:solidFill>
                  <a:srgbClr val="C00000"/>
                </a:solidFill>
              </a:rPr>
              <a:t>الف – تئوري هاي محتواي انگيزش:</a:t>
            </a:r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fa-IR" altLang="en-US" sz="3600" dirty="0" smtClean="0"/>
          </a:p>
          <a:p>
            <a:pPr algn="r" rtl="1">
              <a:lnSpc>
                <a:spcPct val="150000"/>
              </a:lnSpc>
            </a:pPr>
            <a:r>
              <a:rPr lang="fa-IR" altLang="en-US" sz="3600" dirty="0" smtClean="0"/>
              <a:t>تئوري انگيزشي مازلو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600" dirty="0" smtClean="0"/>
              <a:t>تئوري هرزبرگ (انگيزش بقا)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600" dirty="0" smtClean="0"/>
              <a:t>تئوري مك كله لند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42211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38001" y="613679"/>
            <a:ext cx="10363200" cy="84936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a-IR" sz="3600" dirty="0" smtClean="0">
                <a:cs typeface="B Titr" pitchFamily="2" charset="-78"/>
              </a:rPr>
              <a:t>تئوری انگیزشی مازلو (سلسله نیازهای مازلو)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</p:spPr>
        <p:txBody>
          <a:bodyPr/>
          <a:lstStyle/>
          <a:p>
            <a:fld id="{849230A8-01AC-4CC6-A069-9A0863E0F828}" type="slidenum">
              <a:rPr lang="en-US" smtClean="0">
                <a:solidFill>
                  <a:srgbClr val="000066"/>
                </a:solidFill>
              </a:rPr>
              <a:pPr/>
              <a:t>5</a:t>
            </a:fld>
            <a:endParaRPr lang="en-US">
              <a:solidFill>
                <a:srgbClr val="00006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493" y="1624014"/>
            <a:ext cx="11766178" cy="48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3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EACE6B72-8D8A-4E85-AAB4-4C300E07C61B}" type="slidenum">
              <a:rPr lang="en-GB" altLang="en-US" sz="1800"/>
              <a:pPr/>
              <a:t>6</a:t>
            </a:fld>
            <a:endParaRPr lang="en-GB" altLang="en-US" sz="1800"/>
          </a:p>
        </p:txBody>
      </p:sp>
      <p:sp>
        <p:nvSpPr>
          <p:cNvPr id="673795" name="AutoShape 3"/>
          <p:cNvSpPr>
            <a:spLocks noChangeArrowheads="1"/>
          </p:cNvSpPr>
          <p:nvPr/>
        </p:nvSpPr>
        <p:spPr bwMode="auto">
          <a:xfrm>
            <a:off x="5283200" y="2743200"/>
            <a:ext cx="5283200" cy="1295400"/>
          </a:xfrm>
          <a:prstGeom prst="rightArrow">
            <a:avLst>
              <a:gd name="adj1" fmla="val 50000"/>
              <a:gd name="adj2" fmla="val 76471"/>
            </a:avLst>
          </a:prstGeo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FFFF00"/>
                </a:solidFill>
                <a:latin typeface="Arial" charset="0"/>
                <a:cs typeface="B Nazanin" pitchFamily="2" charset="-78"/>
              </a:rPr>
              <a:t>عوامل انگيزش</a:t>
            </a:r>
            <a:endParaRPr lang="en-US" altLang="en-US" sz="2800" b="1">
              <a:solidFill>
                <a:srgbClr val="FFFF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673796" name="AutoShape 4"/>
          <p:cNvSpPr>
            <a:spLocks noChangeArrowheads="1"/>
          </p:cNvSpPr>
          <p:nvPr/>
        </p:nvSpPr>
        <p:spPr bwMode="auto">
          <a:xfrm>
            <a:off x="1524000" y="4495800"/>
            <a:ext cx="5283200" cy="1295400"/>
          </a:xfrm>
          <a:prstGeom prst="leftArrow">
            <a:avLst>
              <a:gd name="adj1" fmla="val 50000"/>
              <a:gd name="adj2" fmla="val 76471"/>
            </a:avLst>
          </a:prstGeo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a-IR" altLang="en-US" sz="2800" b="1">
                <a:solidFill>
                  <a:srgbClr val="FFFF00"/>
                </a:solidFill>
                <a:latin typeface="Arial" charset="0"/>
                <a:cs typeface="Arial" charset="0"/>
              </a:rPr>
              <a:t>عوامل ابقاء</a:t>
            </a:r>
            <a:endParaRPr lang="en-US" altLang="en-US" sz="2800" b="1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8737600" y="1981200"/>
            <a:ext cx="1930400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a-IR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رضايت</a:t>
            </a:r>
            <a:endParaRPr lang="en-US" altLang="en-US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73798" name="Text Box 6"/>
          <p:cNvSpPr>
            <a:spLocks noGrp="1" noChangeArrowheads="1"/>
          </p:cNvSpPr>
          <p:nvPr>
            <p:ph type="body" idx="1"/>
          </p:nvPr>
        </p:nvSpPr>
        <p:spPr>
          <a:xfrm>
            <a:off x="5645151" y="1908176"/>
            <a:ext cx="1341967" cy="384175"/>
          </a:xfrm>
          <a:solidFill>
            <a:srgbClr val="FFFF99"/>
          </a:solidFill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fa-IR" altLang="en-US" sz="1800" b="1" dirty="0" smtClean="0"/>
              <a:t>بي</a:t>
            </a:r>
            <a:r>
              <a:rPr lang="fa-IR" altLang="en-US" b="1" dirty="0" smtClean="0"/>
              <a:t> </a:t>
            </a:r>
            <a:r>
              <a:rPr lang="fa-IR" altLang="en-US" sz="1800" b="1" dirty="0" smtClean="0"/>
              <a:t>تفاوت</a:t>
            </a:r>
            <a:endParaRPr lang="en-US" altLang="en-US" b="1" dirty="0" smtClean="0"/>
          </a:p>
        </p:txBody>
      </p:sp>
      <p:sp>
        <p:nvSpPr>
          <p:cNvPr id="673799" name="Text Box 7"/>
          <p:cNvSpPr txBox="1">
            <a:spLocks noChangeArrowheads="1"/>
          </p:cNvSpPr>
          <p:nvPr/>
        </p:nvSpPr>
        <p:spPr bwMode="auto">
          <a:xfrm>
            <a:off x="1524000" y="1981200"/>
            <a:ext cx="1727200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a-IR" altLang="en-U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عدم رضايت</a:t>
            </a:r>
            <a:endParaRPr lang="en-US" altLang="en-US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64976" y="551329"/>
            <a:ext cx="5795683" cy="41685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2553" y="658906"/>
            <a:ext cx="4222376" cy="295835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0" indent="0" algn="l">
              <a:lnSpc>
                <a:spcPts val="1800"/>
              </a:lnSpc>
              <a:spcAft>
                <a:spcPts val="600"/>
              </a:spcAft>
              <a:buNone/>
            </a:pPr>
            <a:endParaRPr lang="en-US" sz="1200" dirty="0" smtClean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7094" y="523999"/>
            <a:ext cx="92919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altLang="en-US" sz="28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تئوري انگيزش بقاء (سلامت- بهداشت) هرزبرگ 1960-1950</a:t>
            </a:r>
            <a:br>
              <a:rPr lang="fa-IR" altLang="en-US" sz="28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6808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855DD1FA-3825-49A2-BA5A-F3FF2BE519D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7965" y="530829"/>
            <a:ext cx="9857317" cy="563563"/>
          </a:xfrm>
        </p:spPr>
        <p:txBody>
          <a:bodyPr>
            <a:normAutofit fontScale="90000"/>
          </a:bodyPr>
          <a:lstStyle/>
          <a:p>
            <a:pPr rtl="1"/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ورزش فکری : عامل بقاء</a:t>
            </a:r>
            <a:b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</a:b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72" y="1786596"/>
            <a:ext cx="11210257" cy="4116663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حقوق و دستمزد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خط مشي و مقررات اداري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روابط شخصي با همکاران، سرپرستان و زيردستان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امنيت شغلي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شرايط  فيزيکي محيط کار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200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سرپرستي و نظارت فنی ( دلسوزانه)</a:t>
            </a:r>
            <a:endParaRPr lang="en-US" altLang="en-US" sz="3200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7321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 animBg="1"/>
      <p:bldP spid="67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E2851BEC-352B-4C73-AA39-D1EE9F3E79F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4766" y="482929"/>
            <a:ext cx="9857317" cy="563563"/>
          </a:xfrm>
        </p:spPr>
        <p:txBody>
          <a:bodyPr>
            <a:normAutofit fontScale="90000"/>
          </a:bodyPr>
          <a:lstStyle/>
          <a:p>
            <a:pPr rtl="1"/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ورزش فکری</a:t>
            </a:r>
            <a:r>
              <a:rPr lang="en-US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:</a:t>
            </a:r>
            <a:r>
              <a:rPr lang="fa-IR" altLang="en-US" sz="3600" dirty="0" smtClean="0">
                <a:solidFill>
                  <a:schemeClr val="tx1">
                    <a:lumMod val="50000"/>
                  </a:schemeClr>
                </a:solidFill>
                <a:cs typeface="B Titr" pitchFamily="2" charset="-78"/>
              </a:rPr>
              <a:t>عوامل رضايت (ماهيت و محتواي شغل)</a:t>
            </a:r>
            <a:endParaRPr lang="en-US" altLang="en-US" sz="3600" dirty="0" smtClean="0">
              <a:solidFill>
                <a:schemeClr val="tx1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2955"/>
            <a:ext cx="11538857" cy="4275358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ماهيت کار: افراد کار خود را دوست داشته باشند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شناخت و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قدرداني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موفقيت (معرضه جويانه و همراه با ابداع و ابتکار)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مسئوليت </a:t>
            </a:r>
          </a:p>
          <a:p>
            <a:pPr algn="r" rtl="1">
              <a:lnSpc>
                <a:spcPct val="150000"/>
              </a:lnSpc>
              <a:defRPr/>
            </a:pP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رشد و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chemeClr val="tx1">
                    <a:lumMod val="50000"/>
                  </a:schemeClr>
                </a:solidFill>
                <a:cs typeface="B Nazanin" pitchFamily="2" charset="-78"/>
              </a:rPr>
              <a:t>پيشرفت ( ترفيع)</a:t>
            </a:r>
            <a:endParaRPr lang="en-US" sz="3200" b="1" dirty="0" smtClean="0">
              <a:solidFill>
                <a:schemeClr val="tx1">
                  <a:lumMod val="50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084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85" decel="1000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385" decel="1000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385" fill="hold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85" decel="100000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385" decel="100000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385" fill="hold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385" fill="hold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85" decel="100000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385" decel="100000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385" fill="hold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385" fill="hold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animBg="1"/>
      <p:bldP spid="67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43933" y="6454776"/>
            <a:ext cx="1481667" cy="315913"/>
          </a:xfrm>
          <a:prstGeom prst="rect">
            <a:avLst/>
          </a:prstGeom>
          <a:noFill/>
        </p:spPr>
        <p:txBody>
          <a:bodyPr/>
          <a:lstStyle/>
          <a:p>
            <a:fld id="{129CA150-8EE1-4172-AFCB-346C193FAC7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869141" y="547171"/>
            <a:ext cx="9857317" cy="563563"/>
          </a:xfrm>
        </p:spPr>
        <p:txBody>
          <a:bodyPr>
            <a:normAutofit fontScale="90000"/>
          </a:bodyPr>
          <a:lstStyle/>
          <a:p>
            <a:pPr algn="r" rtl="1">
              <a:defRPr/>
            </a:pPr>
            <a:r>
              <a:rPr lang="fa-IR" sz="4000" dirty="0" smtClean="0">
                <a:solidFill>
                  <a:srgbClr val="C00000"/>
                </a:solidFill>
                <a:cs typeface="B Titr" pitchFamily="2" charset="-78"/>
              </a:rPr>
              <a:t>اغتناي شغلي </a:t>
            </a:r>
            <a:r>
              <a:rPr lang="en-US" sz="4000" dirty="0" smtClean="0">
                <a:solidFill>
                  <a:srgbClr val="C00000"/>
                </a:solidFill>
                <a:latin typeface="Century" pitchFamily="18" charset="0"/>
                <a:cs typeface="B Titr" pitchFamily="2" charset="-78"/>
              </a:rPr>
              <a:t>job Enrichment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33" y="1600201"/>
            <a:ext cx="11487773" cy="525780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90000"/>
              </a:lnSpc>
              <a:defRPr/>
            </a:pPr>
            <a:r>
              <a:rPr lang="fa-IR" sz="4200" b="0" dirty="0" smtClean="0">
                <a:cs typeface="B Nazanin" pitchFamily="2" charset="-78"/>
              </a:rPr>
              <a:t>فعاليت هاي </a:t>
            </a:r>
            <a:r>
              <a:rPr lang="fa-IR" sz="4200" dirty="0" smtClean="0">
                <a:solidFill>
                  <a:srgbClr val="00B050"/>
                </a:solidFill>
                <a:cs typeface="B Nazanin" pitchFamily="2" charset="-78"/>
              </a:rPr>
              <a:t>سطوح مختلف (عمودي) </a:t>
            </a:r>
            <a:r>
              <a:rPr lang="fa-IR" sz="4200" b="0" dirty="0" smtClean="0">
                <a:cs typeface="B Nazanin" pitchFamily="2" charset="-78"/>
              </a:rPr>
              <a:t>به شغل كارمند اضافه می شود</a:t>
            </a:r>
            <a:r>
              <a:rPr lang="en-US" sz="4200" b="0" dirty="0" smtClean="0">
                <a:cs typeface="B Nazanin" pitchFamily="2" charset="-78"/>
              </a:rPr>
              <a:t>.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sz="4200" b="0" dirty="0" smtClean="0">
                <a:cs typeface="B Nazanin" pitchFamily="2" charset="-78"/>
              </a:rPr>
              <a:t>تاكيدش ارضاي نيازهاي مراتب بالاي هرم مازلو يا نيازهاي (انگيزش يا سلامت) هرزبرگ است</a:t>
            </a:r>
            <a:r>
              <a:rPr lang="en-US" sz="4200" b="0" dirty="0" smtClean="0">
                <a:cs typeface="B Nazanin" pitchFamily="2" charset="-78"/>
              </a:rPr>
              <a:t>.</a:t>
            </a:r>
            <a:endParaRPr lang="fa-IR" sz="4200" b="0" dirty="0" smtClean="0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fa-IR" sz="4200" b="0" dirty="0" smtClean="0">
                <a:cs typeface="B Nazanin" pitchFamily="2" charset="-78"/>
              </a:rPr>
              <a:t>باعث ابداع و نوآوري مي شود</a:t>
            </a:r>
            <a:r>
              <a:rPr lang="en-US" sz="4200" b="0" dirty="0" smtClean="0">
                <a:cs typeface="B Nazanin" pitchFamily="2" charset="-78"/>
              </a:rPr>
              <a:t>.</a:t>
            </a:r>
            <a:endParaRPr lang="fa-IR" sz="4200" b="0" dirty="0" smtClean="0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defRPr/>
            </a:pPr>
            <a:r>
              <a:rPr lang="fa-IR" sz="4200" b="0" dirty="0" smtClean="0">
                <a:cs typeface="B Nazanin" pitchFamily="2" charset="-78"/>
              </a:rPr>
              <a:t>كار پربار مي شود</a:t>
            </a:r>
            <a:r>
              <a:rPr lang="en-US" sz="4200" b="0" dirty="0" smtClean="0">
                <a:cs typeface="B Nazanin" pitchFamily="2" charset="-78"/>
              </a:rPr>
              <a:t>.</a:t>
            </a:r>
            <a:endParaRPr lang="fa-IR" sz="4200" b="0" dirty="0" smtClean="0">
              <a:cs typeface="B Nazanin" pitchFamily="2" charset="-78"/>
            </a:endParaRPr>
          </a:p>
          <a:p>
            <a:pPr algn="r" rtl="1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fa-IR" sz="5800" dirty="0" smtClean="0">
                <a:solidFill>
                  <a:srgbClr val="C00000"/>
                </a:solidFill>
                <a:latin typeface="+mj-lt"/>
                <a:ea typeface="+mj-ea"/>
              </a:rPr>
              <a:t>گسترش شغلي </a:t>
            </a:r>
            <a:r>
              <a:rPr lang="en-US" sz="5800" dirty="0" smtClean="0">
                <a:solidFill>
                  <a:srgbClr val="C00000"/>
                </a:solidFill>
                <a:latin typeface="Century" pitchFamily="18" charset="0"/>
                <a:ea typeface="+mj-ea"/>
              </a:rPr>
              <a:t>Job Enlargement</a:t>
            </a:r>
            <a:r>
              <a:rPr lang="fa-IR" sz="7600" dirty="0" smtClean="0">
                <a:solidFill>
                  <a:srgbClr val="C00000"/>
                </a:solidFill>
                <a:latin typeface="+mj-lt"/>
                <a:ea typeface="+mj-ea"/>
              </a:rPr>
              <a:t> 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sz="3600" b="0" dirty="0" smtClean="0">
                <a:cs typeface="B Nazanin" pitchFamily="2" charset="-78"/>
              </a:rPr>
              <a:t>فعاليت هاي </a:t>
            </a:r>
            <a:r>
              <a:rPr lang="fa-IR" sz="3600" dirty="0" smtClean="0">
                <a:solidFill>
                  <a:srgbClr val="00B050"/>
                </a:solidFill>
                <a:cs typeface="B Nazanin" pitchFamily="2" charset="-78"/>
              </a:rPr>
              <a:t>هم سطح (افقي) </a:t>
            </a:r>
            <a:r>
              <a:rPr lang="fa-IR" sz="3600" b="0" dirty="0" smtClean="0">
                <a:cs typeface="B Nazanin" pitchFamily="2" charset="-78"/>
              </a:rPr>
              <a:t>به شغل اضافه مي شود. 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sz="3600" b="0" dirty="0" smtClean="0">
                <a:cs typeface="B Nazanin" pitchFamily="2" charset="-78"/>
              </a:rPr>
              <a:t>بر آثار رواني كارهاي ساده و تكراري غلبه می شود.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sz="3600" b="0" dirty="0" smtClean="0">
                <a:cs typeface="B Nazanin" pitchFamily="2" charset="-78"/>
              </a:rPr>
              <a:t>از يكنواختي کار جلوگیری می شود.</a:t>
            </a:r>
          </a:p>
          <a:p>
            <a:pPr algn="r" rtl="1">
              <a:lnSpc>
                <a:spcPct val="90000"/>
              </a:lnSpc>
              <a:defRPr/>
            </a:pPr>
            <a:r>
              <a:rPr lang="fa-IR" sz="3600" b="0" dirty="0" smtClean="0">
                <a:cs typeface="B Nazanin" pitchFamily="2" charset="-78"/>
              </a:rPr>
              <a:t>نيازهاي مراتب پايين را ارضا مي كند.</a:t>
            </a:r>
          </a:p>
          <a:p>
            <a:pPr algn="r" rtl="1">
              <a:lnSpc>
                <a:spcPct val="90000"/>
              </a:lnSpc>
              <a:buFontTx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algn="r" rtl="1">
              <a:lnSpc>
                <a:spcPct val="90000"/>
              </a:lnSpc>
              <a:defRPr/>
            </a:pPr>
            <a:endParaRPr lang="en-US" sz="3200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970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187</TotalTime>
  <Words>748</Words>
  <Application>Microsoft Office PowerPoint</Application>
  <PresentationFormat>Widescreen</PresentationFormat>
  <Paragraphs>164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Arial</vt:lpstr>
      <vt:lpstr>Arial Black</vt:lpstr>
      <vt:lpstr>B Jadid</vt:lpstr>
      <vt:lpstr>B Nazanin</vt:lpstr>
      <vt:lpstr>B Titr</vt:lpstr>
      <vt:lpstr>Batang</vt:lpstr>
      <vt:lpstr>Calibri</vt:lpstr>
      <vt:lpstr>Calibri Light</vt:lpstr>
      <vt:lpstr>Century</vt:lpstr>
      <vt:lpstr>IranNastaliq</vt:lpstr>
      <vt:lpstr>Segoe UI</vt:lpstr>
      <vt:lpstr>Times New Roman</vt:lpstr>
      <vt:lpstr>Wingdings</vt:lpstr>
      <vt:lpstr>Office Theme</vt:lpstr>
      <vt:lpstr>PBrush</vt:lpstr>
      <vt:lpstr>PowerPoint Presentation</vt:lpstr>
      <vt:lpstr>PowerPoint Presentation</vt:lpstr>
      <vt:lpstr>PowerPoint Presentation</vt:lpstr>
      <vt:lpstr>مدل منابع انساني (مازلو- كريس آرجريس- رنسيس لايكرت) </vt:lpstr>
      <vt:lpstr>PowerPoint Presentation</vt:lpstr>
      <vt:lpstr>PowerPoint Presentation</vt:lpstr>
      <vt:lpstr>ورزش فکری : عامل بقاء </vt:lpstr>
      <vt:lpstr>ورزش فکری:عوامل رضايت (ماهيت و محتواي شغل)</vt:lpstr>
      <vt:lpstr>اغتناي شغلي job Enrichment</vt:lpstr>
      <vt:lpstr>PowerPoint Presentation</vt:lpstr>
      <vt:lpstr>PowerPoint Presentation</vt:lpstr>
      <vt:lpstr>ب – تئوري هاي فرايند انگيزش </vt:lpstr>
      <vt:lpstr>PowerPoint Presentation</vt:lpstr>
      <vt:lpstr>PowerPoint Presentation</vt:lpstr>
      <vt:lpstr>تئوري هاي كلاسيك رهبري </vt:lpstr>
      <vt:lpstr>Management Skill Mixes at Different Organizational Levels</vt:lpstr>
      <vt:lpstr>  مفروضات رهبر در در باره انسان (تئوري X و Y داگلاس مك گريگور) </vt:lpstr>
      <vt:lpstr>مفروضات تئوري Y</vt:lpstr>
      <vt:lpstr>تئوري هاي رهبري: تئوري سيكل زندگي (هرسي و بلانچارد) </vt:lpstr>
      <vt:lpstr>PowerPoint Presentation</vt:lpstr>
      <vt:lpstr>PowerPoint Presentation</vt:lpstr>
      <vt:lpstr>PowerPoint Presentation</vt:lpstr>
      <vt:lpstr>و اما بهترین سبک رهبری؟؟؟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ali nemati</cp:lastModifiedBy>
  <cp:revision>31</cp:revision>
  <dcterms:created xsi:type="dcterms:W3CDTF">2019-05-01T11:16:56Z</dcterms:created>
  <dcterms:modified xsi:type="dcterms:W3CDTF">2019-08-26T14:01:14Z</dcterms:modified>
</cp:coreProperties>
</file>